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268" r:id="rId3"/>
    <p:sldId id="267" r:id="rId4"/>
    <p:sldId id="270" r:id="rId5"/>
    <p:sldId id="272" r:id="rId6"/>
    <p:sldId id="271" r:id="rId7"/>
    <p:sldId id="258" r:id="rId8"/>
    <p:sldId id="260" r:id="rId9"/>
    <p:sldId id="274" r:id="rId10"/>
    <p:sldId id="261" r:id="rId11"/>
    <p:sldId id="262" r:id="rId12"/>
    <p:sldId id="263" r:id="rId13"/>
    <p:sldId id="275" r:id="rId14"/>
    <p:sldId id="276" r:id="rId15"/>
    <p:sldId id="264" r:id="rId1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clrMru>
    <a:srgbClr val="2F0731"/>
    <a:srgbClr val="10010A"/>
    <a:srgbClr val="05122D"/>
    <a:srgbClr val="420516"/>
    <a:srgbClr val="170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nstantinossioutas:Desktop:Work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Sheet1!$D$3:$D$8</c:f>
              <c:strCache>
                <c:ptCount val="6"/>
                <c:pt idx="0">
                  <c:v>US EPA</c:v>
                </c:pt>
                <c:pt idx="1">
                  <c:v>NIH</c:v>
                </c:pt>
                <c:pt idx="2">
                  <c:v>CARB</c:v>
                </c:pt>
                <c:pt idx="3">
                  <c:v>AQMD</c:v>
                </c:pt>
                <c:pt idx="4">
                  <c:v>EU</c:v>
                </c:pt>
                <c:pt idx="5">
                  <c:v>Other</c:v>
                </c:pt>
              </c:strCache>
            </c:strRef>
          </c:cat>
          <c:val>
            <c:numRef>
              <c:f>Sheet1!$E$3:$E$8</c:f>
              <c:numCache>
                <c:formatCode>General</c:formatCode>
                <c:ptCount val="6"/>
                <c:pt idx="0">
                  <c:v>6.81</c:v>
                </c:pt>
                <c:pt idx="1">
                  <c:v>4.4000000000000012</c:v>
                </c:pt>
                <c:pt idx="2">
                  <c:v>3.2290000000000001</c:v>
                </c:pt>
                <c:pt idx="3">
                  <c:v>1.88</c:v>
                </c:pt>
                <c:pt idx="4">
                  <c:v>2.46</c:v>
                </c:pt>
                <c:pt idx="5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75584"/>
        <c:axId val="38677120"/>
      </c:barChart>
      <c:catAx>
        <c:axId val="386755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8677120"/>
        <c:crosses val="autoZero"/>
        <c:auto val="1"/>
        <c:lblAlgn val="ctr"/>
        <c:lblOffset val="100"/>
        <c:noMultiLvlLbl val="0"/>
      </c:catAx>
      <c:valAx>
        <c:axId val="386771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cross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38675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3B751-B79F-F447-8991-70CF726D3826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BAA30-9D81-2044-99AA-2B8B3164D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6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CE341-EF9A-DD48-A2B6-30140539DBEF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1CCE0-B995-9B4D-A546-7C314157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4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A98056C-C564-B544-AC9B-53E563A03DB0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1CCE0-B995-9B4D-A546-7C314157B7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D5A5-F9D6-D449-B3E3-D1A3941CA5E3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383D-98D7-3640-ABDD-58C2B5ED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1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D5A5-F9D6-D449-B3E3-D1A3941CA5E3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383D-98D7-3640-ABDD-58C2B5ED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4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D5A5-F9D6-D449-B3E3-D1A3941CA5E3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383D-98D7-3640-ABDD-58C2B5ED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D5A5-F9D6-D449-B3E3-D1A3941CA5E3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383D-98D7-3640-ABDD-58C2B5ED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3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D5A5-F9D6-D449-B3E3-D1A3941CA5E3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383D-98D7-3640-ABDD-58C2B5ED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2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D5A5-F9D6-D449-B3E3-D1A3941CA5E3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383D-98D7-3640-ABDD-58C2B5ED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D5A5-F9D6-D449-B3E3-D1A3941CA5E3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383D-98D7-3640-ABDD-58C2B5ED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D5A5-F9D6-D449-B3E3-D1A3941CA5E3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383D-98D7-3640-ABDD-58C2B5ED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3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D5A5-F9D6-D449-B3E3-D1A3941CA5E3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383D-98D7-3640-ABDD-58C2B5ED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7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D5A5-F9D6-D449-B3E3-D1A3941CA5E3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383D-98D7-3640-ABDD-58C2B5ED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7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D5A5-F9D6-D449-B3E3-D1A3941CA5E3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383D-98D7-3640-ABDD-58C2B5ED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9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D5A5-F9D6-D449-B3E3-D1A3941CA5E3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B383D-98D7-3640-ABDD-58C2B5ED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9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www.usc.edu/aeroso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javascript:;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apps.webofknowledge.com/NonSelfCitingArticles.do?product=WOS&amp;search_mode=NonSelfCitingTCA&amp;qid=3&amp;action=nonselfCA&amp;SID=2BgAlzlQr141Ig9k4xb&amp;betterCount=4661" TargetMode="External"/><Relationship Id="rId4" Type="http://schemas.openxmlformats.org/officeDocument/2006/relationships/hyperlink" Target="http://apps.webofknowledge.com/TotalCitingArticles.do?product=WOS&amp;search_mode=TotalCitingArticles&amp;qid=3&amp;action=totalCA&amp;SID=2BgAlzlQr141Ig9k4xb&amp;betterCount=486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2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" y="-76200"/>
            <a:ext cx="32531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0090"/>
                </a:solidFill>
              </a:rPr>
              <a:t>Air Pollution Research in the US Megacity of Los Angeles- </a:t>
            </a:r>
          </a:p>
          <a:p>
            <a:r>
              <a:rPr lang="en-US" sz="2400" b="1" u="sng" dirty="0" smtClean="0">
                <a:solidFill>
                  <a:srgbClr val="000090"/>
                </a:solidFill>
              </a:rPr>
              <a:t>The USC Aerosol Group </a:t>
            </a:r>
            <a:r>
              <a:rPr lang="en-US" sz="2400" b="1" u="sng" dirty="0" smtClean="0">
                <a:solidFill>
                  <a:srgbClr val="3333CC"/>
                </a:solidFill>
              </a:rPr>
              <a:t>(</a:t>
            </a:r>
            <a:r>
              <a:rPr lang="en-US" sz="2400" b="1" u="sng" dirty="0" smtClean="0">
                <a:solidFill>
                  <a:srgbClr val="FF0000"/>
                </a:solidFill>
                <a:hlinkClick r:id="rId4"/>
              </a:rPr>
              <a:t>www.usc.edu/aerosol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smtClean="0">
                <a:solidFill>
                  <a:srgbClr val="3333CC"/>
                </a:solidFill>
              </a:rPr>
              <a:t>)</a:t>
            </a:r>
            <a:endParaRPr lang="en-US" sz="2400" b="1" u="sng" dirty="0">
              <a:solidFill>
                <a:srgbClr val="3333CC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 u="sng" dirty="0">
              <a:solidFill>
                <a:schemeClr val="accent2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US" sz="1800" dirty="0" smtClean="0">
                <a:solidFill>
                  <a:srgbClr val="2A7928"/>
                </a:solidFill>
              </a:rPr>
              <a:t>)</a:t>
            </a:r>
            <a:endParaRPr lang="en-US" sz="1800" dirty="0">
              <a:solidFill>
                <a:srgbClr val="2A7928"/>
              </a:solidFill>
            </a:endParaRPr>
          </a:p>
          <a:p>
            <a:endParaRPr lang="en-US" b="1" u="sng" dirty="0">
              <a:solidFill>
                <a:srgbClr val="66FFFF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" y="3658203"/>
            <a:ext cx="277411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800" dirty="0">
                <a:solidFill>
                  <a:srgbClr val="FFFF00"/>
                </a:solidFill>
              </a:rPr>
              <a:t>  </a:t>
            </a:r>
            <a:r>
              <a:rPr lang="en-US" sz="1800" b="1" dirty="0">
                <a:solidFill>
                  <a:srgbClr val="FFFF00"/>
                </a:solidFill>
              </a:rPr>
              <a:t>9 million drivers daily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800" b="1" dirty="0">
                <a:solidFill>
                  <a:srgbClr val="FFFF00"/>
                </a:solidFill>
              </a:rPr>
              <a:t>  500,000 diesel trucks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800" b="1" dirty="0">
                <a:solidFill>
                  <a:srgbClr val="FFFF00"/>
                </a:solidFill>
              </a:rPr>
              <a:t>  5</a:t>
            </a:r>
            <a:r>
              <a:rPr lang="en-US" sz="1800" b="1" baseline="30000" dirty="0">
                <a:solidFill>
                  <a:srgbClr val="FFFF00"/>
                </a:solidFill>
              </a:rPr>
              <a:t>th</a:t>
            </a:r>
            <a:r>
              <a:rPr lang="en-US" sz="1800" b="1" dirty="0">
                <a:solidFill>
                  <a:srgbClr val="FFFF00"/>
                </a:solidFill>
              </a:rPr>
              <a:t>  busiest airport in world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800" b="1" dirty="0">
                <a:solidFill>
                  <a:srgbClr val="FFFF00"/>
                </a:solidFill>
              </a:rPr>
              <a:t>  Biggest US harbor (truck traffic, shipments of goods to the entire US)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800" b="1" dirty="0">
                <a:solidFill>
                  <a:srgbClr val="FFFF00"/>
                </a:solidFill>
              </a:rPr>
              <a:t>  1 in 18 Americans live here</a:t>
            </a:r>
          </a:p>
        </p:txBody>
      </p:sp>
      <p:pic>
        <p:nvPicPr>
          <p:cNvPr id="5" name="Picture 1" descr="1-s2.0-S1352231004001967-gr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14" y="0"/>
            <a:ext cx="5681992" cy="446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20069757">
            <a:off x="3393907" y="2034601"/>
            <a:ext cx="3124200" cy="9144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21000"/>
                </a:schemeClr>
              </a:gs>
              <a:gs pos="35000">
                <a:schemeClr val="accent2">
                  <a:tint val="37000"/>
                  <a:satMod val="300000"/>
                  <a:alpha val="21000"/>
                </a:schemeClr>
              </a:gs>
              <a:gs pos="100000">
                <a:schemeClr val="accent2">
                  <a:tint val="15000"/>
                  <a:satMod val="350000"/>
                  <a:alpha val="21000"/>
                </a:schemeClr>
              </a:gs>
            </a:gsLst>
            <a:lin ang="16200000" scaled="1"/>
            <a:tileRect/>
          </a:gradFill>
          <a:ln w="57150" cmpd="sng">
            <a:solidFill>
              <a:srgbClr val="4F81BD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80857" y="4434591"/>
            <a:ext cx="4148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Arrow shows the prevailing wind direction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127" y="22278"/>
            <a:ext cx="8444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Development of Technologies that became </a:t>
            </a:r>
            <a:r>
              <a:rPr lang="en-US" sz="2000" b="1" dirty="0" smtClean="0">
                <a:solidFill>
                  <a:srgbClr val="FF0000"/>
                </a:solidFill>
              </a:rPr>
              <a:t>USC patents</a:t>
            </a:r>
            <a:r>
              <a:rPr lang="en-US" sz="2000" b="1" dirty="0" smtClean="0">
                <a:solidFill>
                  <a:srgbClr val="0000FF"/>
                </a:solidFill>
              </a:rPr>
              <a:t>, licensed to companies and are now commercially available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3" y="699814"/>
            <a:ext cx="14001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05" y="1140898"/>
            <a:ext cx="2056911" cy="189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67" y="668609"/>
            <a:ext cx="2142059" cy="289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387" y="2753763"/>
            <a:ext cx="52325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Sioutas</a:t>
            </a:r>
            <a:r>
              <a:rPr lang="en-US" baseline="30000" dirty="0" err="1" smtClean="0">
                <a:solidFill>
                  <a:schemeClr val="accent2">
                    <a:lumMod val="75000"/>
                  </a:schemeClr>
                </a:solidFill>
              </a:rPr>
              <a:t>TM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Personal Cascade Impactor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SKC Inc.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Classification of PM in </a:t>
            </a:r>
            <a:r>
              <a:rPr lang="en-US" dirty="0" smtClean="0">
                <a:solidFill>
                  <a:srgbClr val="FF0000"/>
                </a:solidFill>
              </a:rPr>
              <a:t>5 size ranges (including ultrafine particles</a:t>
            </a:r>
            <a:r>
              <a:rPr lang="en-US" dirty="0" smtClean="0">
                <a:solidFill>
                  <a:srgbClr val="660066"/>
                </a:solidFill>
              </a:rPr>
              <a:t>) for chemical analysis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6988" y="4746921"/>
            <a:ext cx="556996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1405-D TEOM, Continuous Dichotomous Ambient Particulate Monitor, Thermo Scientific  (Thermo electron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Provides </a:t>
            </a:r>
            <a:r>
              <a:rPr lang="en-US" dirty="0" smtClean="0">
                <a:solidFill>
                  <a:srgbClr val="FF0000"/>
                </a:solidFill>
              </a:rPr>
              <a:t>near-continuous mass concentration </a:t>
            </a:r>
            <a:r>
              <a:rPr lang="en-US" dirty="0" smtClean="0"/>
              <a:t>data for PM2.5 and coarse (2.5-10um) PM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798" y="2703612"/>
            <a:ext cx="2683042" cy="415438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5737630" y="5404181"/>
            <a:ext cx="7511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336924" y="2407208"/>
            <a:ext cx="133692" cy="329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8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628" y="89116"/>
            <a:ext cx="639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800000"/>
                </a:solidFill>
              </a:rPr>
              <a:t>Our Scholastic Contributions </a:t>
            </a:r>
            <a:endParaRPr lang="en-US" sz="2400" b="1" u="sng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29" y="617809"/>
            <a:ext cx="7787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Over 260 refereed ISI journal publications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Cited roughly 10,000 times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6" y="5043422"/>
            <a:ext cx="6147671" cy="17657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6799" y="5386190"/>
            <a:ext cx="2602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800000"/>
                </a:solidFill>
              </a:rPr>
              <a:t>Citation indices</a:t>
            </a:r>
          </a:p>
          <a:p>
            <a:r>
              <a:rPr lang="fr-FR" sz="1600" dirty="0" smtClean="0">
                <a:solidFill>
                  <a:srgbClr val="800000"/>
                </a:solidFill>
              </a:rPr>
              <a:t> </a:t>
            </a:r>
            <a:r>
              <a:rPr lang="fr-FR" sz="1600" u="sng" dirty="0" smtClean="0">
                <a:solidFill>
                  <a:srgbClr val="800000"/>
                </a:solidFill>
              </a:rPr>
              <a:t>All	</a:t>
            </a:r>
            <a:r>
              <a:rPr lang="fr-FR" sz="1600" u="sng" dirty="0" smtClean="0"/>
              <a:t>		    2008-date</a:t>
            </a:r>
          </a:p>
          <a:p>
            <a:r>
              <a:rPr lang="fr-FR" sz="1600" dirty="0" smtClean="0"/>
              <a:t>Citations	13086	9487</a:t>
            </a:r>
          </a:p>
          <a:p>
            <a:r>
              <a:rPr lang="fr-FR" sz="1600" dirty="0" smtClean="0"/>
              <a:t>h-index	57		49</a:t>
            </a:r>
          </a:p>
          <a:p>
            <a:r>
              <a:rPr lang="fr-FR" sz="1600" dirty="0" smtClean="0"/>
              <a:t>i10-index	180		162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407225" y="89116"/>
            <a:ext cx="373677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Results found:	</a:t>
            </a:r>
            <a:r>
              <a:rPr lang="en-US" sz="1600" dirty="0" smtClean="0">
                <a:solidFill>
                  <a:srgbClr val="0000FF"/>
                </a:solidFill>
              </a:rPr>
              <a:t>262</a:t>
            </a:r>
            <a:r>
              <a:rPr lang="en-US" sz="1600" dirty="0">
                <a:solidFill>
                  <a:srgbClr val="0000FF"/>
                </a:solidFill>
              </a:rPr>
              <a:t>	</a:t>
            </a:r>
          </a:p>
          <a:p>
            <a:r>
              <a:rPr lang="en-US" sz="1600" dirty="0" smtClean="0"/>
              <a:t>Sum </a:t>
            </a:r>
            <a:r>
              <a:rPr lang="en-US" sz="1600" dirty="0"/>
              <a:t>of the Times </a:t>
            </a:r>
            <a:r>
              <a:rPr lang="en-US" sz="1600" dirty="0" smtClean="0"/>
              <a:t>Cited</a:t>
            </a:r>
            <a:r>
              <a:rPr lang="en-US" sz="1600" dirty="0" smtClean="0">
                <a:hlinkClick r:id="rId3"/>
              </a:rPr>
              <a:t> : 9,184</a:t>
            </a:r>
            <a:endParaRPr lang="en-US" sz="1600" dirty="0">
              <a:hlinkClick r:id="rId3"/>
            </a:endParaRPr>
          </a:p>
          <a:p>
            <a:r>
              <a:rPr lang="en-US" sz="1600" dirty="0" smtClean="0"/>
              <a:t>Cited </a:t>
            </a:r>
            <a:r>
              <a:rPr lang="en-US" sz="1600" dirty="0"/>
              <a:t>without self-citations </a:t>
            </a:r>
            <a:r>
              <a:rPr lang="en-US" sz="1600" dirty="0" smtClean="0">
                <a:hlinkClick r:id="rId3"/>
              </a:rPr>
              <a:t>7638	</a:t>
            </a:r>
          </a:p>
          <a:p>
            <a:r>
              <a:rPr lang="en-US" sz="1600" dirty="0" smtClean="0"/>
              <a:t>Citing Articles : </a:t>
            </a:r>
            <a:r>
              <a:rPr lang="en-US" sz="1600" dirty="0" smtClean="0">
                <a:hlinkClick r:id="rId4"/>
              </a:rPr>
              <a:t>5171</a:t>
            </a:r>
          </a:p>
          <a:p>
            <a:r>
              <a:rPr lang="en-US" sz="1600" dirty="0" smtClean="0"/>
              <a:t>Citing </a:t>
            </a:r>
            <a:r>
              <a:rPr lang="en-US" sz="1600" dirty="0"/>
              <a:t>Articles without self-citations 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5"/>
              </a:rPr>
              <a:t>4957</a:t>
            </a:r>
            <a:endParaRPr lang="en-US" sz="1600" dirty="0">
              <a:hlinkClick r:id="rId5"/>
            </a:endParaRPr>
          </a:p>
          <a:p>
            <a:r>
              <a:rPr lang="en-US" sz="1600" dirty="0" smtClean="0"/>
              <a:t>Average </a:t>
            </a:r>
            <a:r>
              <a:rPr lang="en-US" sz="1600" dirty="0"/>
              <a:t>Citations per </a:t>
            </a:r>
            <a:r>
              <a:rPr lang="en-US" sz="1600" dirty="0" smtClean="0"/>
              <a:t>Item</a:t>
            </a:r>
            <a:r>
              <a:rPr lang="en-US" sz="1600" dirty="0" smtClean="0">
                <a:hlinkClick r:id="rId3"/>
              </a:rPr>
              <a:t>: 35.80</a:t>
            </a:r>
            <a:endParaRPr lang="en-US" sz="1600" dirty="0" smtClean="0"/>
          </a:p>
          <a:p>
            <a:r>
              <a:rPr lang="fr-FR" sz="1600" dirty="0" smtClean="0"/>
              <a:t>h</a:t>
            </a:r>
            <a:r>
              <a:rPr lang="fr-FR" sz="1600" dirty="0"/>
              <a:t>-index </a:t>
            </a:r>
            <a:r>
              <a:rPr lang="fr-FR" sz="1600" dirty="0" smtClean="0"/>
              <a:t> </a:t>
            </a:r>
            <a:r>
              <a:rPr lang="fr-FR" sz="1600" u="sng" dirty="0" smtClean="0">
                <a:solidFill>
                  <a:srgbClr val="0000FF"/>
                </a:solidFill>
              </a:rPr>
              <a:t>: 50</a:t>
            </a:r>
            <a:endParaRPr lang="fr-FR" sz="1600" u="sng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69" y="5023719"/>
            <a:ext cx="114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Scholar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173" y="1868422"/>
            <a:ext cx="3810000" cy="317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579" y="1868422"/>
            <a:ext cx="381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500" y="178238"/>
            <a:ext cx="7676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Our Funding Record Since 1998</a:t>
            </a:r>
          </a:p>
          <a:p>
            <a:endParaRPr lang="en-US" dirty="0"/>
          </a:p>
          <a:p>
            <a:r>
              <a:rPr lang="en-US" dirty="0" smtClean="0"/>
              <a:t>About </a:t>
            </a:r>
            <a:r>
              <a:rPr lang="en-US" dirty="0" smtClean="0">
                <a:solidFill>
                  <a:srgbClr val="0000FF"/>
                </a:solidFill>
              </a:rPr>
              <a:t>$21M in roughly 60 extramural grants </a:t>
            </a:r>
            <a:r>
              <a:rPr lang="en-US" dirty="0" smtClean="0"/>
              <a:t>(</a:t>
            </a:r>
            <a:r>
              <a:rPr lang="en-US" u="sng" dirty="0" smtClean="0"/>
              <a:t>USC Aerosol group portion only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79334" y="2829534"/>
            <a:ext cx="104725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Agency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604123" y="5238750"/>
            <a:ext cx="261814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Funding in million USD</a:t>
            </a: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114550" y="1619250"/>
          <a:ext cx="491490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Left Bracket 6"/>
          <p:cNvSpPr/>
          <p:nvPr/>
        </p:nvSpPr>
        <p:spPr>
          <a:xfrm>
            <a:off x="1782565" y="1960622"/>
            <a:ext cx="189397" cy="262901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27" y="35425"/>
            <a:ext cx="9144000" cy="677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1.  </a:t>
            </a:r>
            <a:r>
              <a:rPr lang="en-US" sz="1400" dirty="0" err="1" smtClean="0"/>
              <a:t>Seongheon</a:t>
            </a:r>
            <a:r>
              <a:rPr lang="en-US" sz="1400" dirty="0" smtClean="0"/>
              <a:t> </a:t>
            </a:r>
            <a:r>
              <a:rPr lang="en-US" sz="1400" dirty="0"/>
              <a:t>Kim, Ph.D., 6/99, Environmental Engineering, USC  </a:t>
            </a:r>
          </a:p>
          <a:p>
            <a:r>
              <a:rPr lang="en-US" sz="1400" dirty="0"/>
              <a:t>(Currently; Associate Professor, </a:t>
            </a:r>
            <a:r>
              <a:rPr lang="fr-FR" sz="1400" dirty="0" err="1"/>
              <a:t>Yonsei</a:t>
            </a:r>
            <a:r>
              <a:rPr lang="fr-FR" sz="1400" dirty="0"/>
              <a:t> </a:t>
            </a:r>
            <a:r>
              <a:rPr lang="fr-FR" sz="1400" dirty="0" err="1"/>
              <a:t>University</a:t>
            </a:r>
            <a:r>
              <a:rPr lang="fr-FR" sz="1400" dirty="0"/>
              <a:t> Wonju</a:t>
            </a:r>
            <a:r>
              <a:rPr lang="fr-FR" sz="1400" dirty="0" smtClean="0"/>
              <a:t>,,</a:t>
            </a:r>
            <a:r>
              <a:rPr lang="en-US" sz="1400" dirty="0" smtClean="0"/>
              <a:t> </a:t>
            </a:r>
            <a:r>
              <a:rPr lang="en-US" sz="1400" dirty="0"/>
              <a:t>Korea)</a:t>
            </a:r>
          </a:p>
          <a:p>
            <a:pPr lvl="0"/>
            <a:r>
              <a:rPr lang="en-US" sz="1400" dirty="0" smtClean="0"/>
              <a:t>2. Ming </a:t>
            </a:r>
            <a:r>
              <a:rPr lang="en-US" sz="1400" dirty="0" err="1"/>
              <a:t>Chih</a:t>
            </a:r>
            <a:r>
              <a:rPr lang="en-US" sz="1400" dirty="0"/>
              <a:t> Chang, Ph.D., 3/99, Environmental Engineering, USC </a:t>
            </a:r>
          </a:p>
          <a:p>
            <a:r>
              <a:rPr lang="en-US" sz="1400" dirty="0"/>
              <a:t>(Currently; Research Scientist, California Air Resources Board)</a:t>
            </a:r>
          </a:p>
          <a:p>
            <a:pPr lvl="0"/>
            <a:r>
              <a:rPr lang="en-US" sz="1400" dirty="0" smtClean="0"/>
              <a:t>3. Peter </a:t>
            </a:r>
            <a:r>
              <a:rPr lang="en-US" sz="1400" dirty="0" err="1"/>
              <a:t>Jaques</a:t>
            </a:r>
            <a:r>
              <a:rPr lang="en-US" sz="1400" dirty="0"/>
              <a:t>, Ph.D. 6/97, Environmental Science, New York University </a:t>
            </a:r>
          </a:p>
          <a:p>
            <a:r>
              <a:rPr lang="en-US" sz="1400" dirty="0"/>
              <a:t>(Currently; Assistant Professor of Environmental Engineering, Clarkson University)</a:t>
            </a:r>
          </a:p>
          <a:p>
            <a:pPr lvl="0"/>
            <a:r>
              <a:rPr lang="en-US" sz="1400" dirty="0" smtClean="0"/>
              <a:t>4.  Philip </a:t>
            </a:r>
            <a:r>
              <a:rPr lang="en-US" sz="1400" dirty="0"/>
              <a:t>M. Fine, Ph.D., 12/01, Environmental Engineering Science, California Institute of Technology </a:t>
            </a:r>
          </a:p>
          <a:p>
            <a:r>
              <a:rPr lang="en-US" sz="1400" dirty="0"/>
              <a:t>(Currently; Assistant Deputy Executive Officer for Science &amp; Technology Advancement at the South Coast Air Quality Management)</a:t>
            </a:r>
          </a:p>
          <a:p>
            <a:pPr lvl="0"/>
            <a:r>
              <a:rPr lang="en-US" sz="1400" dirty="0" smtClean="0"/>
              <a:t>5.  </a:t>
            </a:r>
            <a:r>
              <a:rPr lang="en-US" sz="1400" dirty="0" err="1" smtClean="0"/>
              <a:t>Chandan</a:t>
            </a:r>
            <a:r>
              <a:rPr lang="en-US" sz="1400" dirty="0" smtClean="0"/>
              <a:t> </a:t>
            </a:r>
            <a:r>
              <a:rPr lang="en-US" sz="1400" dirty="0" err="1"/>
              <a:t>Misra</a:t>
            </a:r>
            <a:r>
              <a:rPr lang="en-US" sz="1400" dirty="0"/>
              <a:t>, Ph.D., 3/03, Environmental Engineering, USC </a:t>
            </a:r>
          </a:p>
          <a:p>
            <a:r>
              <a:rPr lang="en-US" sz="1400" dirty="0"/>
              <a:t>(Currently; senior research scientist, California Air Resources Board)</a:t>
            </a:r>
          </a:p>
          <a:p>
            <a:pPr lvl="0"/>
            <a:r>
              <a:rPr lang="en-US" sz="1400" dirty="0" smtClean="0"/>
              <a:t>6.  Thomas </a:t>
            </a:r>
            <a:r>
              <a:rPr lang="en-US" sz="1400" dirty="0"/>
              <a:t>Kuhn, Ph.D., 9/03, Imperial College (UK)</a:t>
            </a:r>
          </a:p>
          <a:p>
            <a:r>
              <a:rPr lang="en-US" sz="1400" dirty="0"/>
              <a:t>(Currently; research associate, University of Waterloo, Canada)</a:t>
            </a:r>
          </a:p>
          <a:p>
            <a:pPr lvl="0"/>
            <a:r>
              <a:rPr lang="en-US" sz="1400" dirty="0" smtClean="0"/>
              <a:t>7.  </a:t>
            </a:r>
            <a:r>
              <a:rPr lang="en-US" sz="1400" dirty="0" err="1" smtClean="0"/>
              <a:t>Manisha</a:t>
            </a:r>
            <a:r>
              <a:rPr lang="en-US" sz="1400" dirty="0" smtClean="0"/>
              <a:t> </a:t>
            </a:r>
            <a:r>
              <a:rPr lang="en-US" sz="1400" dirty="0"/>
              <a:t>Singh, Ph.D., 6/04, Environmental Engineering, USC</a:t>
            </a:r>
          </a:p>
          <a:p>
            <a:r>
              <a:rPr lang="en-US" sz="1400" dirty="0"/>
              <a:t>(Currently; senior research scientist, California Air Resources Board)</a:t>
            </a:r>
          </a:p>
          <a:p>
            <a:pPr lvl="0"/>
            <a:r>
              <a:rPr lang="en-US" sz="1400" dirty="0" smtClean="0"/>
              <a:t>8.  </a:t>
            </a:r>
            <a:r>
              <a:rPr lang="en-US" sz="1400" dirty="0" err="1" smtClean="0"/>
              <a:t>Bhabesh</a:t>
            </a:r>
            <a:r>
              <a:rPr lang="en-US" sz="1400" dirty="0" smtClean="0"/>
              <a:t> </a:t>
            </a:r>
            <a:r>
              <a:rPr lang="en-US" sz="1400" dirty="0" err="1"/>
              <a:t>Chakrabarti</a:t>
            </a:r>
            <a:r>
              <a:rPr lang="en-US" sz="1400" dirty="0"/>
              <a:t>, Ph.D., 2/05, Civil and Environmental Engineering, USC</a:t>
            </a:r>
          </a:p>
          <a:p>
            <a:r>
              <a:rPr lang="en-US" sz="1400" dirty="0"/>
              <a:t>(Currently; Senior research scientist, Climate Change Division, California Air Resources Board.)</a:t>
            </a:r>
          </a:p>
          <a:p>
            <a:pPr lvl="0"/>
            <a:r>
              <a:rPr lang="en-US" sz="1400" dirty="0" smtClean="0"/>
              <a:t>9.  Leonidas </a:t>
            </a:r>
            <a:r>
              <a:rPr lang="en-US" sz="1400" dirty="0"/>
              <a:t>Ntziachristos, Ph.D., 6/02, Environmental Engineering, Aristotle University of Thessaloniki, Greece</a:t>
            </a:r>
          </a:p>
          <a:p>
            <a:r>
              <a:rPr lang="en-US" sz="1400" dirty="0"/>
              <a:t>(Currently; </a:t>
            </a:r>
            <a:r>
              <a:rPr lang="en-US" sz="1400" dirty="0" smtClean="0"/>
              <a:t>Associate </a:t>
            </a:r>
            <a:r>
              <a:rPr lang="en-US" sz="1400" dirty="0"/>
              <a:t>Professor, Mechanical Engineering, Aristotle University of Thessaloniki, Greece.)</a:t>
            </a:r>
          </a:p>
          <a:p>
            <a:pPr lvl="0"/>
            <a:r>
              <a:rPr lang="en-US" sz="1400" dirty="0" smtClean="0"/>
              <a:t>10. Michel </a:t>
            </a:r>
            <a:r>
              <a:rPr lang="en-US" sz="1400" dirty="0"/>
              <a:t>D. Geller, Ph.D., 8/03, Environmental Engineering, USC</a:t>
            </a:r>
          </a:p>
          <a:p>
            <a:r>
              <a:rPr lang="en-US" sz="1400" dirty="0"/>
              <a:t>(Currently; senior scientist, US Environmental Protection Agency)</a:t>
            </a:r>
          </a:p>
          <a:p>
            <a:pPr lvl="0"/>
            <a:r>
              <a:rPr lang="en-US" sz="1400" dirty="0" smtClean="0"/>
              <a:t>11. Harish </a:t>
            </a:r>
            <a:r>
              <a:rPr lang="en-US" sz="1400" dirty="0" err="1"/>
              <a:t>Phuleria</a:t>
            </a:r>
            <a:r>
              <a:rPr lang="en-US" sz="1400" dirty="0"/>
              <a:t>, Ph.D., 6/07, Environmental Engineering, USC</a:t>
            </a:r>
          </a:p>
          <a:p>
            <a:r>
              <a:rPr lang="en-US" sz="1400" dirty="0"/>
              <a:t>(Currently: Assistant Professor, IIT Bombay, India)</a:t>
            </a:r>
          </a:p>
          <a:p>
            <a:pPr lvl="0"/>
            <a:r>
              <a:rPr lang="en-US" sz="1400" dirty="0" smtClean="0"/>
              <a:t>12. Markus </a:t>
            </a:r>
            <a:r>
              <a:rPr lang="en-US" sz="1400" dirty="0" err="1"/>
              <a:t>Sillanpää</a:t>
            </a:r>
            <a:r>
              <a:rPr lang="en-US" sz="1400" dirty="0"/>
              <a:t>, Ph.D. 10/06, Environmental Engineering, University of Helsinki, Finland; (Currently; research assistant professor, University of Helsinki, Finland)</a:t>
            </a:r>
          </a:p>
          <a:p>
            <a:pPr lvl="0"/>
            <a:r>
              <a:rPr lang="en-US" sz="1400" dirty="0" smtClean="0"/>
              <a:t>13. </a:t>
            </a:r>
            <a:r>
              <a:rPr lang="en-US" sz="1400" dirty="0" err="1" smtClean="0"/>
              <a:t>Shaohua</a:t>
            </a:r>
            <a:r>
              <a:rPr lang="en-US" sz="1400" dirty="0" smtClean="0"/>
              <a:t> </a:t>
            </a:r>
            <a:r>
              <a:rPr lang="en-US" sz="1400" dirty="0"/>
              <a:t>Hu, Ph.D., 7/06, Civil and Environmental Engineering, University of Washington- Saint Louis; (Currently; senior research scientist, California Air Resources Board)</a:t>
            </a:r>
          </a:p>
          <a:p>
            <a:pPr lvl="0"/>
            <a:r>
              <a:rPr lang="en-US" sz="1400" dirty="0" smtClean="0"/>
              <a:t>14. Margaret </a:t>
            </a:r>
            <a:r>
              <a:rPr lang="en-US" sz="1400" dirty="0" err="1"/>
              <a:t>Krudysz</a:t>
            </a:r>
            <a:r>
              <a:rPr lang="en-US" sz="1400" dirty="0"/>
              <a:t> Ph.D. 12/07, Environmental Health, UCLA</a:t>
            </a:r>
          </a:p>
          <a:p>
            <a:r>
              <a:rPr lang="en-US" sz="1400" dirty="0"/>
              <a:t>(Currently; undergraduate program director, Earth System Science &amp; Environmental Engineering, City College of New York)</a:t>
            </a:r>
          </a:p>
          <a:p>
            <a:pPr lvl="0"/>
            <a:r>
              <a:rPr lang="en-US" sz="1400" dirty="0" smtClean="0"/>
              <a:t>15.  Andrea </a:t>
            </a:r>
            <a:r>
              <a:rPr lang="en-US" sz="1400" dirty="0" err="1"/>
              <a:t>Polidori</a:t>
            </a:r>
            <a:r>
              <a:rPr lang="en-US" sz="1400" dirty="0"/>
              <a:t>, Ph.D., 6/05, Environmental Engineering, Rutgers University</a:t>
            </a:r>
          </a:p>
          <a:p>
            <a:r>
              <a:rPr lang="en-US" sz="1400" dirty="0"/>
              <a:t>(Currently, </a:t>
            </a:r>
            <a:r>
              <a:rPr lang="en-US" sz="1400" dirty="0" smtClean="0"/>
              <a:t>senior manager</a:t>
            </a:r>
            <a:r>
              <a:rPr lang="en-US" sz="1400" dirty="0"/>
              <a:t>, South Coast Air Quality Management District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047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254" y="288488"/>
            <a:ext cx="8879789" cy="655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16. </a:t>
            </a:r>
            <a:r>
              <a:rPr lang="en-US" sz="1400" dirty="0" err="1" smtClean="0"/>
              <a:t>Bangwoo</a:t>
            </a:r>
            <a:r>
              <a:rPr lang="en-US" sz="1400" dirty="0" smtClean="0"/>
              <a:t> </a:t>
            </a:r>
            <a:r>
              <a:rPr lang="en-US" sz="1400" dirty="0"/>
              <a:t>Han, Ph.D. 11/06, Chemical Engineering, Hiroshima University, Higashi-Hiroshima, Japan</a:t>
            </a:r>
          </a:p>
          <a:p>
            <a:r>
              <a:rPr lang="en-US" sz="1400" dirty="0"/>
              <a:t>(Currently, senior research scientist, Korean Institute of Mining and Manufacturing)</a:t>
            </a:r>
          </a:p>
          <a:p>
            <a:pPr lvl="0"/>
            <a:r>
              <a:rPr lang="en-US" sz="1400" dirty="0" smtClean="0"/>
              <a:t>17. Mari </a:t>
            </a:r>
            <a:r>
              <a:rPr lang="en-US" sz="1400" dirty="0"/>
              <a:t>Cruz </a:t>
            </a:r>
            <a:r>
              <a:rPr lang="en-US" sz="1400" dirty="0" err="1"/>
              <a:t>Minguillon</a:t>
            </a:r>
            <a:r>
              <a:rPr lang="en-US" sz="1400" dirty="0"/>
              <a:t>- </a:t>
            </a:r>
            <a:r>
              <a:rPr lang="en-US" sz="1400" dirty="0" err="1"/>
              <a:t>Bengochea</a:t>
            </a:r>
            <a:r>
              <a:rPr lang="en-US" sz="1400" dirty="0"/>
              <a:t>, Ph.D. 07/07, University </a:t>
            </a:r>
            <a:r>
              <a:rPr lang="en-US" sz="1400" dirty="0" err="1"/>
              <a:t>Jaume</a:t>
            </a:r>
            <a:r>
              <a:rPr lang="en-US" sz="1400" dirty="0"/>
              <a:t> I of </a:t>
            </a:r>
            <a:r>
              <a:rPr lang="en-US" sz="1400" dirty="0" err="1"/>
              <a:t>Castellón</a:t>
            </a:r>
            <a:r>
              <a:rPr lang="en-US" sz="1400" dirty="0"/>
              <a:t> School of Technology and Experimental Sciences, Barcelona, Spain</a:t>
            </a:r>
          </a:p>
          <a:p>
            <a:r>
              <a:rPr lang="en-US" sz="1400" dirty="0"/>
              <a:t>(Currently; senior research staff, Paul </a:t>
            </a:r>
            <a:r>
              <a:rPr lang="en-US" sz="1400" dirty="0" err="1"/>
              <a:t>Scherrer</a:t>
            </a:r>
            <a:r>
              <a:rPr lang="en-US" sz="1400" dirty="0"/>
              <a:t> Institute, Switzerland)</a:t>
            </a:r>
          </a:p>
          <a:p>
            <a:pPr lvl="0"/>
            <a:r>
              <a:rPr lang="en-US" sz="1400" dirty="0" smtClean="0"/>
              <a:t>18. Katharine </a:t>
            </a:r>
            <a:r>
              <a:rPr lang="en-US" sz="1400" dirty="0"/>
              <a:t>Moore, Ph.D., 3/02, Civil and Environmental Engineering, University of Colorado</a:t>
            </a:r>
          </a:p>
          <a:p>
            <a:r>
              <a:rPr lang="en-US" sz="1400" dirty="0"/>
              <a:t>(Currently, Science and Technology Policy Fellow, California Council on Science and Technology)</a:t>
            </a:r>
          </a:p>
          <a:p>
            <a:pPr lvl="0"/>
            <a:r>
              <a:rPr lang="en-US" sz="1400" dirty="0" smtClean="0"/>
              <a:t>19.  </a:t>
            </a:r>
            <a:r>
              <a:rPr lang="en-US" sz="1400" dirty="0" err="1" smtClean="0"/>
              <a:t>Subhasis</a:t>
            </a:r>
            <a:r>
              <a:rPr lang="en-US" sz="1400" dirty="0" smtClean="0"/>
              <a:t> </a:t>
            </a:r>
            <a:r>
              <a:rPr lang="en-US" sz="1400" dirty="0"/>
              <a:t>Biswas, Ph.D., 1/08, Environmental Engineering, USC</a:t>
            </a:r>
          </a:p>
          <a:p>
            <a:r>
              <a:rPr lang="en-US" sz="1400" dirty="0"/>
              <a:t>(Currently; senior research scientist, California Air Resources Board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20. </a:t>
            </a:r>
            <a:r>
              <a:rPr lang="en-US" sz="1400" dirty="0"/>
              <a:t>Mohammad </a:t>
            </a:r>
            <a:r>
              <a:rPr lang="en-US" sz="1400" dirty="0" err="1"/>
              <a:t>Arhami</a:t>
            </a:r>
            <a:r>
              <a:rPr lang="en-US" sz="1400" dirty="0"/>
              <a:t>, PhD, 7/09, Environmental Engineering, USC</a:t>
            </a:r>
          </a:p>
          <a:p>
            <a:r>
              <a:rPr lang="en-US" sz="1400" dirty="0"/>
              <a:t>(currently, </a:t>
            </a:r>
            <a:r>
              <a:rPr lang="en-US" sz="1400" dirty="0" smtClean="0"/>
              <a:t>Assistant </a:t>
            </a:r>
            <a:r>
              <a:rPr lang="en-US" sz="1400" dirty="0" err="1" smtClean="0"/>
              <a:t>Professor,,</a:t>
            </a:r>
            <a:r>
              <a:rPr lang="en-US" sz="1400" dirty="0" err="1"/>
              <a:t>Civil</a:t>
            </a:r>
            <a:r>
              <a:rPr lang="en-US" sz="1400" dirty="0"/>
              <a:t> &amp; Environmental Engineering, </a:t>
            </a:r>
            <a:r>
              <a:rPr lang="en-US" sz="1400" dirty="0" err="1"/>
              <a:t>Shariff</a:t>
            </a:r>
            <a:r>
              <a:rPr lang="en-US" sz="1400" dirty="0"/>
              <a:t> University, Iran)</a:t>
            </a:r>
          </a:p>
          <a:p>
            <a:pPr lvl="0"/>
            <a:r>
              <a:rPr lang="en-US" sz="1400" dirty="0" smtClean="0"/>
              <a:t>21. Ajay </a:t>
            </a:r>
            <a:r>
              <a:rPr lang="en-US" sz="1400" dirty="0"/>
              <a:t>Kumar </a:t>
            </a:r>
            <a:r>
              <a:rPr lang="en-US" sz="1400" dirty="0" err="1"/>
              <a:t>Chaudhary</a:t>
            </a:r>
            <a:r>
              <a:rPr lang="en-US" sz="1400" dirty="0"/>
              <a:t> Ph.D., 12/08, Chemical and Environmental Engineering, University of California- Riverside. (Currently; research scientist, California Air Resources Board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22. Vishal Verma, </a:t>
            </a:r>
            <a:r>
              <a:rPr lang="en-US" sz="1400" dirty="0"/>
              <a:t>PhD, 7/11 Environmental Engineering, USC</a:t>
            </a:r>
          </a:p>
          <a:p>
            <a:pPr lvl="0"/>
            <a:r>
              <a:rPr lang="en-US" sz="1400" dirty="0" smtClean="0"/>
              <a:t>(currently, senior research fellow, Georgia Tech)</a:t>
            </a:r>
          </a:p>
          <a:p>
            <a:pPr lvl="0"/>
            <a:r>
              <a:rPr lang="en-US" sz="1400" dirty="0" smtClean="0"/>
              <a:t>23. </a:t>
            </a:r>
            <a:r>
              <a:rPr lang="en-US" sz="1400" dirty="0" err="1" smtClean="0"/>
              <a:t>Evangelia</a:t>
            </a:r>
            <a:r>
              <a:rPr lang="en-US" sz="1400" dirty="0" smtClean="0"/>
              <a:t> </a:t>
            </a:r>
            <a:r>
              <a:rPr lang="en-US" sz="1400" dirty="0" err="1"/>
              <a:t>Kostenidou</a:t>
            </a:r>
            <a:r>
              <a:rPr lang="en-US" sz="1400" dirty="0"/>
              <a:t>, PhD., 5/10, Chemical Engineering, University of </a:t>
            </a:r>
            <a:r>
              <a:rPr lang="en-US" sz="1400" dirty="0" err="1"/>
              <a:t>Patras</a:t>
            </a:r>
            <a:r>
              <a:rPr lang="en-US" sz="1400" dirty="0"/>
              <a:t>, Greece</a:t>
            </a:r>
          </a:p>
          <a:p>
            <a:r>
              <a:rPr lang="en-US" sz="1400" dirty="0"/>
              <a:t>(Currently; research associate, University of </a:t>
            </a:r>
            <a:r>
              <a:rPr lang="en-US" sz="1400" dirty="0" err="1"/>
              <a:t>Patras</a:t>
            </a:r>
            <a:r>
              <a:rPr lang="en-US" sz="1400" dirty="0"/>
              <a:t>, Greece)</a:t>
            </a:r>
          </a:p>
          <a:p>
            <a:pPr lvl="0"/>
            <a:r>
              <a:rPr lang="en-US" sz="1400" dirty="0" smtClean="0"/>
              <a:t>24. Zhi </a:t>
            </a:r>
            <a:r>
              <a:rPr lang="en-US" sz="1400" dirty="0"/>
              <a:t>Ning, PhD, 5/09 Environmental Engineering, USC</a:t>
            </a:r>
          </a:p>
          <a:p>
            <a:r>
              <a:rPr lang="en-US" sz="1400" dirty="0"/>
              <a:t>(Currently: assistant professor, Civil &amp; Environmental Engineering, City University of Hong Kong)</a:t>
            </a:r>
          </a:p>
          <a:p>
            <a:r>
              <a:rPr lang="en-US" sz="1400" dirty="0" smtClean="0"/>
              <a:t>25. </a:t>
            </a:r>
            <a:r>
              <a:rPr lang="en-US" sz="1400" dirty="0"/>
              <a:t>Payam Pakbin, PhD, 7/11 Environmental Engineering, USC</a:t>
            </a:r>
          </a:p>
          <a:p>
            <a:r>
              <a:rPr lang="en-US" sz="1400" dirty="0"/>
              <a:t>(Currently; research scientist, South Coast Air Quality Management District)</a:t>
            </a:r>
          </a:p>
          <a:p>
            <a:r>
              <a:rPr lang="en-US" sz="1400" dirty="0" smtClean="0"/>
              <a:t>26. </a:t>
            </a:r>
            <a:r>
              <a:rPr lang="en-US" sz="1400" dirty="0"/>
              <a:t>Nancy </a:t>
            </a:r>
            <a:r>
              <a:rPr lang="en-US" sz="1400" dirty="0" err="1"/>
              <a:t>Daher</a:t>
            </a:r>
            <a:r>
              <a:rPr lang="en-US" sz="1400" dirty="0"/>
              <a:t>, PhD, 8/13, Environmental Engineering, USC</a:t>
            </a:r>
          </a:p>
          <a:p>
            <a:r>
              <a:rPr lang="en-US" sz="1400" dirty="0"/>
              <a:t>(Currently; research associate, USC</a:t>
            </a:r>
            <a:r>
              <a:rPr lang="en-US" sz="1400" dirty="0" smtClean="0"/>
              <a:t>)</a:t>
            </a:r>
          </a:p>
          <a:p>
            <a:pPr marL="342900" indent="-342900">
              <a:buAutoNum type="arabicPeriod" startAt="25"/>
            </a:pPr>
            <a:r>
              <a:rPr lang="en-US" sz="1400" dirty="0" err="1" smtClean="0"/>
              <a:t>Neelakshi</a:t>
            </a:r>
            <a:r>
              <a:rPr lang="en-US" sz="1400" dirty="0" smtClean="0"/>
              <a:t> Hudda, PhD, 5/12, </a:t>
            </a:r>
            <a:r>
              <a:rPr lang="en-US" sz="1400" dirty="0"/>
              <a:t>Environmental Engineering, </a:t>
            </a:r>
            <a:r>
              <a:rPr lang="en-US" sz="1400" dirty="0" smtClean="0"/>
              <a:t>USC</a:t>
            </a:r>
          </a:p>
          <a:p>
            <a:r>
              <a:rPr lang="en-US" sz="1400" dirty="0" smtClean="0"/>
              <a:t>(currently Research Associate, USC Keck School of Medicine)</a:t>
            </a:r>
          </a:p>
          <a:p>
            <a:r>
              <a:rPr lang="en-US" sz="1400" dirty="0" smtClean="0"/>
              <a:t>26.  Kalam Cheung, </a:t>
            </a:r>
            <a:r>
              <a:rPr lang="en-US" sz="1400" dirty="0"/>
              <a:t>PhD, 5/12, Environmental Engineering, USC</a:t>
            </a:r>
          </a:p>
          <a:p>
            <a:r>
              <a:rPr lang="en-US" sz="1400" dirty="0" smtClean="0"/>
              <a:t>(currently, senior research fellow, Hong Kong Polytechnic)</a:t>
            </a:r>
          </a:p>
          <a:p>
            <a:pPr marL="342900" indent="-342900">
              <a:buAutoNum type="arabicPeriod" startAt="27"/>
            </a:pPr>
            <a:r>
              <a:rPr lang="en-US" sz="1400" dirty="0" smtClean="0"/>
              <a:t>Winnie </a:t>
            </a:r>
            <a:r>
              <a:rPr lang="en-US" sz="1400" dirty="0" err="1" smtClean="0"/>
              <a:t>Kam</a:t>
            </a:r>
            <a:r>
              <a:rPr lang="en-US" sz="1400" dirty="0" smtClean="0"/>
              <a:t>, </a:t>
            </a:r>
            <a:r>
              <a:rPr lang="en-US" sz="1400" dirty="0"/>
              <a:t>PhD, </a:t>
            </a:r>
            <a:r>
              <a:rPr lang="en-US" sz="1400" dirty="0" smtClean="0"/>
              <a:t>2/13 </a:t>
            </a:r>
            <a:r>
              <a:rPr lang="en-US" sz="1400" dirty="0"/>
              <a:t>Environmental Engineering, </a:t>
            </a:r>
            <a:r>
              <a:rPr lang="en-US" sz="1400" dirty="0" smtClean="0"/>
              <a:t>USC</a:t>
            </a:r>
          </a:p>
          <a:p>
            <a:r>
              <a:rPr lang="en-US" sz="1400" dirty="0" smtClean="0"/>
              <a:t>(currently, research scientist, Cal EPA)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73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5" y="0"/>
            <a:ext cx="8900316" cy="4734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05" y="4790155"/>
            <a:ext cx="908829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26 PhD students </a:t>
            </a:r>
            <a:r>
              <a:rPr lang="en-US" dirty="0" smtClean="0"/>
              <a:t>(23 completed PhD dissertations so far)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25 post docs </a:t>
            </a:r>
            <a:r>
              <a:rPr lang="en-US" dirty="0" smtClean="0"/>
              <a:t>(4 of whom research faculty at CEE / VSOE)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Placement of our Alumni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6 faculty </a:t>
            </a:r>
            <a:r>
              <a:rPr lang="en-US" dirty="0" smtClean="0"/>
              <a:t>(IIT Mumbai, Sharif, KIST, Hong Kong, Aristotle </a:t>
            </a:r>
            <a:r>
              <a:rPr lang="en-US" dirty="0" err="1" smtClean="0"/>
              <a:t>Univ</a:t>
            </a:r>
            <a:r>
              <a:rPr lang="en-US" dirty="0" smtClean="0"/>
              <a:t> Greece, Clarkson Univ.)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Regulatory Agencies</a:t>
            </a:r>
            <a:r>
              <a:rPr lang="en-US" dirty="0" smtClean="0"/>
              <a:t>: 3 at AQMD, 8 at CARB, 2 at USEPA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International</a:t>
            </a:r>
            <a:r>
              <a:rPr lang="en-US" dirty="0" smtClean="0"/>
              <a:t> : KIIM, Finn. Met. </a:t>
            </a:r>
            <a:r>
              <a:rPr lang="en-US" dirty="0" err="1" smtClean="0"/>
              <a:t>Inst</a:t>
            </a:r>
            <a:r>
              <a:rPr lang="en-US" dirty="0" smtClean="0"/>
              <a:t>, Spanish Nat Res Council, Paul Scherrer Inst., U </a:t>
            </a:r>
            <a:r>
              <a:rPr lang="en-US" dirty="0" err="1" smtClean="0"/>
              <a:t>Patras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5180" y="144819"/>
            <a:ext cx="438956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Our Group and Alumni (</a:t>
            </a:r>
            <a:r>
              <a:rPr lang="en-US" i="1" dirty="0" smtClean="0"/>
              <a:t>photo in late 2011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2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76200"/>
            <a:ext cx="792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FF00"/>
                </a:solidFill>
              </a:rPr>
              <a:t>Integrated 5-</a:t>
            </a:r>
            <a:r>
              <a:rPr lang="en-US" sz="1800" dirty="0">
                <a:solidFill>
                  <a:srgbClr val="FFFF00"/>
                </a:solidFill>
              </a:rPr>
              <a:t>step Approach to Studying Air Pollutants and their Effects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0" y="688044"/>
            <a:ext cx="2209800" cy="1447800"/>
          </a:xfrm>
          <a:prstGeom prst="roundRect">
            <a:avLst/>
          </a:prstGeom>
          <a:solidFill>
            <a:srgbClr val="C0504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</a:rPr>
              <a:t>Sources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(combustion, power plants, diesel, gasoline, biofuels, </a:t>
            </a:r>
            <a:r>
              <a:rPr lang="en-US" dirty="0" smtClean="0">
                <a:solidFill>
                  <a:schemeClr val="bg1"/>
                </a:solidFill>
              </a:rPr>
              <a:t>wood smoke etc)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00600" y="522725"/>
            <a:ext cx="2590800" cy="16764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>
                <a:solidFill>
                  <a:srgbClr val="FFFF00"/>
                </a:solidFill>
              </a:rPr>
              <a:t>Dispersion , Aging and  Transformation in the Atmosphere</a:t>
            </a:r>
          </a:p>
          <a:p>
            <a:pPr algn="ctr">
              <a:defRPr/>
            </a:pPr>
            <a:r>
              <a:rPr lang="en-US" dirty="0">
                <a:solidFill>
                  <a:srgbClr val="FFFF00"/>
                </a:solidFill>
              </a:rPr>
              <a:t>(dilution, volatility, PM-gas partitioning, photo oxidation)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77069" y="2999883"/>
            <a:ext cx="2819400" cy="16002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/>
              <a:t>Population Exposure </a:t>
            </a:r>
            <a:r>
              <a:rPr lang="en-US" dirty="0"/>
              <a:t>(proximity to freeways, indoor air</a:t>
            </a:r>
            <a:r>
              <a:rPr lang="en-US" dirty="0" smtClean="0"/>
              <a:t>, </a:t>
            </a:r>
            <a:r>
              <a:rPr lang="en-US" dirty="0"/>
              <a:t>temporal and spatial variability of air </a:t>
            </a:r>
            <a:r>
              <a:rPr lang="en-US" dirty="0" smtClean="0"/>
              <a:t>pollutants)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3352800"/>
            <a:ext cx="2819400" cy="1295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 smtClean="0"/>
              <a:t>Health Effects</a:t>
            </a:r>
            <a:endParaRPr lang="en-US" dirty="0"/>
          </a:p>
          <a:p>
            <a:pPr algn="ctr">
              <a:defRPr/>
            </a:pPr>
            <a:r>
              <a:rPr lang="en-US" dirty="0" smtClean="0"/>
              <a:t>(In Vitro, In vivo mechanistic studies, Epidemiological studies)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4013" y="5400840"/>
            <a:ext cx="3048000" cy="1371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 smtClean="0"/>
              <a:t>Regulation, Legislation and Policy </a:t>
            </a:r>
            <a:endParaRPr lang="en-US" b="1" u="sng" dirty="0"/>
          </a:p>
          <a:p>
            <a:pPr algn="ctr">
              <a:defRPr/>
            </a:pP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57769" y="1305225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18552" y="2199125"/>
            <a:ext cx="0" cy="8007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746728" y="391962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2234" y="4767180"/>
            <a:ext cx="0" cy="633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0286" y="2538218"/>
            <a:ext cx="28722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00"/>
                </a:solidFill>
              </a:rPr>
              <a:t>Majority of our collaborations with Med Schools</a:t>
            </a:r>
            <a:endParaRPr lang="en-US" sz="1600" i="1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3964" y="2410041"/>
            <a:ext cx="3676540" cy="26178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18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6200000" scaled="1"/>
            <a:tileRect/>
          </a:gradFill>
          <a:ln w="57150" cmpd="sng">
            <a:solidFill>
              <a:srgbClr val="4F81BD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916488"/>
            <a:ext cx="23050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76200" y="6165850"/>
            <a:ext cx="8839200" cy="311150"/>
          </a:xfrm>
          <a:custGeom>
            <a:avLst/>
            <a:gdLst>
              <a:gd name="connsiteX0" fmla="*/ 0 w 4495800"/>
              <a:gd name="connsiteY0" fmla="*/ 0 h 838200"/>
              <a:gd name="connsiteX1" fmla="*/ 4495800 w 4495800"/>
              <a:gd name="connsiteY1" fmla="*/ 0 h 838200"/>
              <a:gd name="connsiteX2" fmla="*/ 4495800 w 4495800"/>
              <a:gd name="connsiteY2" fmla="*/ 838200 h 838200"/>
              <a:gd name="connsiteX3" fmla="*/ 0 w 4495800"/>
              <a:gd name="connsiteY3" fmla="*/ 838200 h 838200"/>
              <a:gd name="connsiteX4" fmla="*/ 0 w 4495800"/>
              <a:gd name="connsiteY4" fmla="*/ 0 h 838200"/>
              <a:gd name="connsiteX0" fmla="*/ 304800 w 4495800"/>
              <a:gd name="connsiteY0" fmla="*/ 533400 h 838200"/>
              <a:gd name="connsiteX1" fmla="*/ 4495800 w 4495800"/>
              <a:gd name="connsiteY1" fmla="*/ 0 h 838200"/>
              <a:gd name="connsiteX2" fmla="*/ 4495800 w 4495800"/>
              <a:gd name="connsiteY2" fmla="*/ 838200 h 838200"/>
              <a:gd name="connsiteX3" fmla="*/ 0 w 4495800"/>
              <a:gd name="connsiteY3" fmla="*/ 838200 h 838200"/>
              <a:gd name="connsiteX4" fmla="*/ 304800 w 4495800"/>
              <a:gd name="connsiteY4" fmla="*/ 533400 h 838200"/>
              <a:gd name="connsiteX0" fmla="*/ 304800 w 4495800"/>
              <a:gd name="connsiteY0" fmla="*/ 533400 h 838200"/>
              <a:gd name="connsiteX1" fmla="*/ 4495800 w 4495800"/>
              <a:gd name="connsiteY1" fmla="*/ 0 h 838200"/>
              <a:gd name="connsiteX2" fmla="*/ 4495800 w 4495800"/>
              <a:gd name="connsiteY2" fmla="*/ 838200 h 838200"/>
              <a:gd name="connsiteX3" fmla="*/ 0 w 4495800"/>
              <a:gd name="connsiteY3" fmla="*/ 838200 h 838200"/>
              <a:gd name="connsiteX4" fmla="*/ 304800 w 4495800"/>
              <a:gd name="connsiteY4" fmla="*/ 533400 h 838200"/>
              <a:gd name="connsiteX0" fmla="*/ 304800 w 4495800"/>
              <a:gd name="connsiteY0" fmla="*/ 623956 h 928756"/>
              <a:gd name="connsiteX1" fmla="*/ 1676400 w 4495800"/>
              <a:gd name="connsiteY1" fmla="*/ 319156 h 928756"/>
              <a:gd name="connsiteX2" fmla="*/ 4495800 w 4495800"/>
              <a:gd name="connsiteY2" fmla="*/ 90556 h 928756"/>
              <a:gd name="connsiteX3" fmla="*/ 4495800 w 4495800"/>
              <a:gd name="connsiteY3" fmla="*/ 928756 h 928756"/>
              <a:gd name="connsiteX4" fmla="*/ 0 w 4495800"/>
              <a:gd name="connsiteY4" fmla="*/ 928756 h 928756"/>
              <a:gd name="connsiteX5" fmla="*/ 304800 w 4495800"/>
              <a:gd name="connsiteY5" fmla="*/ 623956 h 928756"/>
              <a:gd name="connsiteX0" fmla="*/ 304800 w 4495800"/>
              <a:gd name="connsiteY0" fmla="*/ 317500 h 622300"/>
              <a:gd name="connsiteX1" fmla="*/ 1676400 w 4495800"/>
              <a:gd name="connsiteY1" fmla="*/ 12700 h 622300"/>
              <a:gd name="connsiteX2" fmla="*/ 4419600 w 4495800"/>
              <a:gd name="connsiteY2" fmla="*/ 393700 h 622300"/>
              <a:gd name="connsiteX3" fmla="*/ 4495800 w 4495800"/>
              <a:gd name="connsiteY3" fmla="*/ 622300 h 622300"/>
              <a:gd name="connsiteX4" fmla="*/ 0 w 4495800"/>
              <a:gd name="connsiteY4" fmla="*/ 622300 h 622300"/>
              <a:gd name="connsiteX5" fmla="*/ 304800 w 4495800"/>
              <a:gd name="connsiteY5" fmla="*/ 317500 h 622300"/>
              <a:gd name="connsiteX0" fmla="*/ 304800 w 4495800"/>
              <a:gd name="connsiteY0" fmla="*/ 90556 h 395356"/>
              <a:gd name="connsiteX1" fmla="*/ 1600200 w 4495800"/>
              <a:gd name="connsiteY1" fmla="*/ 14356 h 395356"/>
              <a:gd name="connsiteX2" fmla="*/ 4419600 w 4495800"/>
              <a:gd name="connsiteY2" fmla="*/ 166756 h 395356"/>
              <a:gd name="connsiteX3" fmla="*/ 4495800 w 4495800"/>
              <a:gd name="connsiteY3" fmla="*/ 395356 h 395356"/>
              <a:gd name="connsiteX4" fmla="*/ 0 w 4495800"/>
              <a:gd name="connsiteY4" fmla="*/ 395356 h 395356"/>
              <a:gd name="connsiteX5" fmla="*/ 304800 w 4495800"/>
              <a:gd name="connsiteY5" fmla="*/ 90556 h 395356"/>
              <a:gd name="connsiteX0" fmla="*/ 304800 w 4495800"/>
              <a:gd name="connsiteY0" fmla="*/ 90556 h 395356"/>
              <a:gd name="connsiteX1" fmla="*/ 1600200 w 4495800"/>
              <a:gd name="connsiteY1" fmla="*/ 14356 h 395356"/>
              <a:gd name="connsiteX2" fmla="*/ 4419600 w 4495800"/>
              <a:gd name="connsiteY2" fmla="*/ 166756 h 395356"/>
              <a:gd name="connsiteX3" fmla="*/ 4495800 w 4495800"/>
              <a:gd name="connsiteY3" fmla="*/ 395356 h 395356"/>
              <a:gd name="connsiteX4" fmla="*/ 0 w 4495800"/>
              <a:gd name="connsiteY4" fmla="*/ 395356 h 395356"/>
              <a:gd name="connsiteX5" fmla="*/ 304800 w 4495800"/>
              <a:gd name="connsiteY5" fmla="*/ 90556 h 395356"/>
              <a:gd name="connsiteX0" fmla="*/ 304800 w 4495800"/>
              <a:gd name="connsiteY0" fmla="*/ 90556 h 395356"/>
              <a:gd name="connsiteX1" fmla="*/ 1600200 w 4495800"/>
              <a:gd name="connsiteY1" fmla="*/ 14356 h 395356"/>
              <a:gd name="connsiteX2" fmla="*/ 4419600 w 4495800"/>
              <a:gd name="connsiteY2" fmla="*/ 166756 h 395356"/>
              <a:gd name="connsiteX3" fmla="*/ 4495800 w 4495800"/>
              <a:gd name="connsiteY3" fmla="*/ 395356 h 395356"/>
              <a:gd name="connsiteX4" fmla="*/ 0 w 4495800"/>
              <a:gd name="connsiteY4" fmla="*/ 395356 h 395356"/>
              <a:gd name="connsiteX5" fmla="*/ 304800 w 4495800"/>
              <a:gd name="connsiteY5" fmla="*/ 90556 h 395356"/>
              <a:gd name="connsiteX0" fmla="*/ 304800 w 4495800"/>
              <a:gd name="connsiteY0" fmla="*/ 165100 h 469900"/>
              <a:gd name="connsiteX1" fmla="*/ 1600200 w 4495800"/>
              <a:gd name="connsiteY1" fmla="*/ 12700 h 469900"/>
              <a:gd name="connsiteX2" fmla="*/ 4419600 w 4495800"/>
              <a:gd name="connsiteY2" fmla="*/ 241300 h 469900"/>
              <a:gd name="connsiteX3" fmla="*/ 4495800 w 4495800"/>
              <a:gd name="connsiteY3" fmla="*/ 469900 h 469900"/>
              <a:gd name="connsiteX4" fmla="*/ 0 w 4495800"/>
              <a:gd name="connsiteY4" fmla="*/ 469900 h 469900"/>
              <a:gd name="connsiteX5" fmla="*/ 304800 w 4495800"/>
              <a:gd name="connsiteY5" fmla="*/ 165100 h 469900"/>
              <a:gd name="connsiteX0" fmla="*/ 76200 w 4495800"/>
              <a:gd name="connsiteY0" fmla="*/ 91017 h 484717"/>
              <a:gd name="connsiteX1" fmla="*/ 1600200 w 4495800"/>
              <a:gd name="connsiteY1" fmla="*/ 27517 h 484717"/>
              <a:gd name="connsiteX2" fmla="*/ 4419600 w 4495800"/>
              <a:gd name="connsiteY2" fmla="*/ 256117 h 484717"/>
              <a:gd name="connsiteX3" fmla="*/ 4495800 w 4495800"/>
              <a:gd name="connsiteY3" fmla="*/ 484717 h 484717"/>
              <a:gd name="connsiteX4" fmla="*/ 0 w 4495800"/>
              <a:gd name="connsiteY4" fmla="*/ 484717 h 484717"/>
              <a:gd name="connsiteX5" fmla="*/ 76200 w 4495800"/>
              <a:gd name="connsiteY5" fmla="*/ 91017 h 48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5800" h="484717">
                <a:moveTo>
                  <a:pt x="76200" y="91017"/>
                </a:moveTo>
                <a:cubicBezTo>
                  <a:pt x="360017" y="461"/>
                  <a:pt x="876300" y="0"/>
                  <a:pt x="1600200" y="27517"/>
                </a:cubicBezTo>
                <a:cubicBezTo>
                  <a:pt x="2324100" y="55034"/>
                  <a:pt x="3954117" y="165561"/>
                  <a:pt x="4419600" y="256117"/>
                </a:cubicBezTo>
                <a:lnTo>
                  <a:pt x="4495800" y="484717"/>
                </a:lnTo>
                <a:lnTo>
                  <a:pt x="0" y="484717"/>
                </a:lnTo>
                <a:lnTo>
                  <a:pt x="76200" y="91017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5" descr="C:\Users\VisiLA\Desktop\Ning PPT\vehicle exhaust 3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</a:blip>
          <a:srcRect/>
          <a:stretch>
            <a:fillRect/>
          </a:stretch>
        </p:blipFill>
        <p:spPr bwMode="auto">
          <a:xfrm>
            <a:off x="1483177" y="5249947"/>
            <a:ext cx="2100424" cy="158753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" name="Picture 86" descr="yellow-su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585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5784850" y="2819400"/>
            <a:ext cx="311150" cy="40640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>
            <a:off x="6019800" y="2743200"/>
            <a:ext cx="290513" cy="41910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6180138" y="2590800"/>
            <a:ext cx="296862" cy="43815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938213" y="3600450"/>
            <a:ext cx="131762" cy="133350"/>
            <a:chOff x="427824" y="3165231"/>
            <a:chExt cx="132608" cy="132608"/>
          </a:xfrm>
        </p:grpSpPr>
        <p:sp>
          <p:nvSpPr>
            <p:cNvPr id="10" name="Flowchart: Connector 10"/>
            <p:cNvSpPr/>
            <p:nvPr/>
          </p:nvSpPr>
          <p:spPr bwMode="auto">
            <a:xfrm>
              <a:off x="427824" y="3165231"/>
              <a:ext cx="132608" cy="132608"/>
            </a:xfrm>
            <a:prstGeom prst="flowChartConnector">
              <a:avLst/>
            </a:prstGeom>
            <a:solidFill>
              <a:schemeClr val="bg2"/>
            </a:solidFill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0601" name="Flowchart: Connector 11"/>
            <p:cNvSpPr>
              <a:spLocks noChangeArrowheads="1"/>
            </p:cNvSpPr>
            <p:nvPr/>
          </p:nvSpPr>
          <p:spPr bwMode="auto">
            <a:xfrm>
              <a:off x="457200" y="3191800"/>
              <a:ext cx="91440" cy="914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 dirty="0">
                <a:latin typeface="Times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 rot="5400000">
            <a:off x="1407467" y="3834944"/>
            <a:ext cx="461665" cy="1143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1800" b="1" u="sng" dirty="0">
                <a:solidFill>
                  <a:srgbClr val="000090"/>
                </a:solidFill>
                <a:latin typeface="Times New Roman" pitchFamily="18" charset="0"/>
                <a:ea typeface="ＭＳ Ｐゴシック" charset="-128"/>
                <a:cs typeface="+mn-cs"/>
              </a:rPr>
              <a:t>Emissions</a:t>
            </a:r>
          </a:p>
        </p:txBody>
      </p:sp>
      <p:cxnSp>
        <p:nvCxnSpPr>
          <p:cNvPr id="20491" name="Straight Arrow Connector 13"/>
          <p:cNvCxnSpPr>
            <a:cxnSpLocks noChangeShapeType="1"/>
          </p:cNvCxnSpPr>
          <p:nvPr/>
        </p:nvCxnSpPr>
        <p:spPr bwMode="auto">
          <a:xfrm flipV="1">
            <a:off x="990600" y="4038600"/>
            <a:ext cx="0" cy="5921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3124200" y="1905000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u="sng" dirty="0">
                <a:solidFill>
                  <a:srgbClr val="008000"/>
                </a:solidFill>
              </a:rPr>
              <a:t>Atmospheric dilution and aging</a:t>
            </a:r>
          </a:p>
        </p:txBody>
      </p:sp>
      <p:sp>
        <p:nvSpPr>
          <p:cNvPr id="20493" name="TextBox 15"/>
          <p:cNvSpPr txBox="1">
            <a:spLocks noChangeArrowheads="1"/>
          </p:cNvSpPr>
          <p:nvPr/>
        </p:nvSpPr>
        <p:spPr bwMode="auto">
          <a:xfrm>
            <a:off x="6858000" y="2124075"/>
            <a:ext cx="137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u="sng" dirty="0">
                <a:solidFill>
                  <a:srgbClr val="FF0000"/>
                </a:solidFill>
              </a:rPr>
              <a:t>Secondary aerosol formation</a:t>
            </a:r>
          </a:p>
        </p:txBody>
      </p:sp>
      <p:sp>
        <p:nvSpPr>
          <p:cNvPr id="20494" name="TextBox 16"/>
          <p:cNvSpPr txBox="1">
            <a:spLocks noChangeArrowheads="1"/>
          </p:cNvSpPr>
          <p:nvPr/>
        </p:nvSpPr>
        <p:spPr bwMode="auto">
          <a:xfrm>
            <a:off x="233363" y="117475"/>
            <a:ext cx="25098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600" b="1" u="sng" dirty="0">
                <a:solidFill>
                  <a:srgbClr val="000090"/>
                </a:solidFill>
                <a:latin typeface="Arial" charset="0"/>
              </a:rPr>
              <a:t>Emission Sources of Air Pollutants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Traffic, Freeways, Ports, Power plants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>
                <a:solidFill>
                  <a:srgbClr val="3366FF"/>
                </a:solidFill>
                <a:latin typeface="Arial" charset="0"/>
              </a:rPr>
              <a:t>Freshly emitted mixture of non-volatile PM, SVOC (PM and vapor phase), VOC, primary gases </a:t>
            </a:r>
          </a:p>
        </p:txBody>
      </p:sp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2901950" y="115888"/>
            <a:ext cx="24685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u="sng" dirty="0">
                <a:solidFill>
                  <a:srgbClr val="660066"/>
                </a:solidFill>
                <a:latin typeface="Arial" charset="0"/>
              </a:rPr>
              <a:t>2</a:t>
            </a:r>
            <a:r>
              <a:rPr lang="en-US" sz="1600" b="1" u="sng" dirty="0">
                <a:solidFill>
                  <a:srgbClr val="008000"/>
                </a:solidFill>
                <a:latin typeface="Arial" charset="0"/>
              </a:rPr>
              <a:t>. Atmospheric Dilution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>
                <a:solidFill>
                  <a:srgbClr val="008000"/>
                </a:solidFill>
                <a:latin typeface="Arial" charset="0"/>
              </a:rPr>
              <a:t> Phase transformation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>
                <a:solidFill>
                  <a:srgbClr val="008000"/>
                </a:solidFill>
                <a:latin typeface="Arial" charset="0"/>
              </a:rPr>
              <a:t> Volatilization of primary SVOC and partitioning from PM phase into gas phase</a:t>
            </a:r>
          </a:p>
          <a:p>
            <a:pPr eaLnBrk="1" hangingPunct="1">
              <a:buFont typeface="Arial" charset="0"/>
              <a:buChar char="•"/>
            </a:pPr>
            <a:endParaRPr lang="en-U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0496" name="TextBox 18"/>
          <p:cNvSpPr txBox="1">
            <a:spLocks noChangeArrowheads="1"/>
          </p:cNvSpPr>
          <p:nvPr/>
        </p:nvSpPr>
        <p:spPr bwMode="auto">
          <a:xfrm>
            <a:off x="5562600" y="76200"/>
            <a:ext cx="3429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u="sng" dirty="0">
                <a:solidFill>
                  <a:srgbClr val="B10000"/>
                </a:solidFill>
                <a:latin typeface="Arial" charset="0"/>
              </a:rPr>
              <a:t>3. Atmospheric Aging and Photo-Chemical Reactions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>
                <a:solidFill>
                  <a:srgbClr val="B10000"/>
                </a:solidFill>
                <a:latin typeface="Arial" charset="0"/>
              </a:rPr>
              <a:t> Photo-chemical reactions of gas phase SVOC with O3 and oxidant gases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>
                <a:solidFill>
                  <a:srgbClr val="B10000"/>
                </a:solidFill>
                <a:latin typeface="Arial" charset="0"/>
              </a:rPr>
              <a:t> Formation of Secondary Organic Aerosol(SOA)</a:t>
            </a:r>
          </a:p>
          <a:p>
            <a:pPr eaLnBrk="1" hangingPunct="1">
              <a:buFont typeface="Arial" charset="0"/>
              <a:buChar char="•"/>
            </a:pPr>
            <a:endParaRPr lang="en-US" sz="1600" dirty="0">
              <a:solidFill>
                <a:srgbClr val="7030A0"/>
              </a:solidFill>
              <a:latin typeface="Arial" charset="0"/>
            </a:endParaRPr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3346450" y="3414713"/>
            <a:ext cx="241300" cy="242887"/>
            <a:chOff x="427824" y="3165231"/>
            <a:chExt cx="132608" cy="132608"/>
          </a:xfrm>
        </p:grpSpPr>
        <p:sp>
          <p:nvSpPr>
            <p:cNvPr id="20" name="Flowchart: Connector 20"/>
            <p:cNvSpPr/>
            <p:nvPr/>
          </p:nvSpPr>
          <p:spPr bwMode="auto">
            <a:xfrm>
              <a:off x="427824" y="3165231"/>
              <a:ext cx="132608" cy="132608"/>
            </a:xfrm>
            <a:prstGeom prst="flowChartConnector">
              <a:avLst/>
            </a:prstGeom>
            <a:solidFill>
              <a:schemeClr val="bg2"/>
            </a:solidFill>
            <a:ln w="9525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0599" name="Flowchart: Connector 21"/>
            <p:cNvSpPr>
              <a:spLocks noChangeArrowheads="1"/>
            </p:cNvSpPr>
            <p:nvPr/>
          </p:nvSpPr>
          <p:spPr bwMode="auto">
            <a:xfrm>
              <a:off x="458940" y="3203104"/>
              <a:ext cx="69696" cy="6969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 dirty="0">
                <a:latin typeface="Times" charset="0"/>
              </a:endParaRPr>
            </a:p>
          </p:txBody>
        </p:sp>
      </p:grpSp>
      <p:sp>
        <p:nvSpPr>
          <p:cNvPr id="22" name="Flowchart: Connector 22"/>
          <p:cNvSpPr/>
          <p:nvPr/>
        </p:nvSpPr>
        <p:spPr bwMode="auto">
          <a:xfrm>
            <a:off x="3856038" y="3768725"/>
            <a:ext cx="171450" cy="171450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3" name="Flowchart: Connector 23"/>
          <p:cNvSpPr>
            <a:spLocks noChangeArrowheads="1"/>
          </p:cNvSpPr>
          <p:nvPr/>
        </p:nvSpPr>
        <p:spPr bwMode="auto">
          <a:xfrm>
            <a:off x="3897313" y="3292475"/>
            <a:ext cx="138112" cy="136525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24" name="Flowchart: Connector 24"/>
          <p:cNvSpPr/>
          <p:nvPr/>
        </p:nvSpPr>
        <p:spPr bwMode="auto">
          <a:xfrm>
            <a:off x="4559300" y="3951288"/>
            <a:ext cx="163513" cy="163512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0501" name="Flowchart: Connector 25"/>
          <p:cNvSpPr>
            <a:spLocks noChangeArrowheads="1"/>
          </p:cNvSpPr>
          <p:nvPr/>
        </p:nvSpPr>
        <p:spPr bwMode="auto">
          <a:xfrm>
            <a:off x="2919413" y="4708525"/>
            <a:ext cx="92075" cy="92075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400" dirty="0">
              <a:latin typeface="Times" charset="0"/>
            </a:endParaRPr>
          </a:p>
        </p:txBody>
      </p:sp>
      <p:sp>
        <p:nvSpPr>
          <p:cNvPr id="26" name="Flowchart: Connector 26"/>
          <p:cNvSpPr/>
          <p:nvPr/>
        </p:nvSpPr>
        <p:spPr bwMode="auto">
          <a:xfrm>
            <a:off x="4178300" y="2971800"/>
            <a:ext cx="163513" cy="163513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0503" name="Flowchart: Connector 27"/>
          <p:cNvSpPr>
            <a:spLocks noChangeArrowheads="1"/>
          </p:cNvSpPr>
          <p:nvPr/>
        </p:nvSpPr>
        <p:spPr bwMode="auto">
          <a:xfrm>
            <a:off x="4340225" y="3208338"/>
            <a:ext cx="112713" cy="112712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28" name="Flowchart: Connector 28"/>
          <p:cNvSpPr/>
          <p:nvPr/>
        </p:nvSpPr>
        <p:spPr bwMode="auto">
          <a:xfrm>
            <a:off x="4386263" y="3783013"/>
            <a:ext cx="163512" cy="163512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0505" name="Flowchart: Connector 29"/>
          <p:cNvSpPr>
            <a:spLocks noChangeArrowheads="1"/>
          </p:cNvSpPr>
          <p:nvPr/>
        </p:nvSpPr>
        <p:spPr bwMode="auto">
          <a:xfrm>
            <a:off x="4524375" y="3652838"/>
            <a:ext cx="112713" cy="1143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20506" name="Flowchart: Connector 30"/>
          <p:cNvSpPr>
            <a:spLocks noChangeArrowheads="1"/>
          </p:cNvSpPr>
          <p:nvPr/>
        </p:nvSpPr>
        <p:spPr bwMode="auto">
          <a:xfrm>
            <a:off x="4233863" y="3741738"/>
            <a:ext cx="112712" cy="112712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31" name="Flowchart: Connector 31"/>
          <p:cNvSpPr/>
          <p:nvPr/>
        </p:nvSpPr>
        <p:spPr bwMode="auto">
          <a:xfrm>
            <a:off x="4330700" y="3505200"/>
            <a:ext cx="163513" cy="163513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0508" name="Flowchart: Connector 32"/>
          <p:cNvSpPr>
            <a:spLocks noChangeArrowheads="1"/>
          </p:cNvSpPr>
          <p:nvPr/>
        </p:nvSpPr>
        <p:spPr bwMode="auto">
          <a:xfrm>
            <a:off x="4676775" y="3208338"/>
            <a:ext cx="112713" cy="112712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33" name="Flowchart: Connector 33"/>
          <p:cNvSpPr/>
          <p:nvPr/>
        </p:nvSpPr>
        <p:spPr bwMode="auto">
          <a:xfrm>
            <a:off x="4711700" y="3825875"/>
            <a:ext cx="163513" cy="163513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0510" name="Flowchart: Connector 34"/>
          <p:cNvSpPr>
            <a:spLocks noChangeArrowheads="1"/>
          </p:cNvSpPr>
          <p:nvPr/>
        </p:nvSpPr>
        <p:spPr bwMode="auto">
          <a:xfrm>
            <a:off x="4676775" y="3576638"/>
            <a:ext cx="112713" cy="1143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20511" name="Flowchart: Connector 35"/>
          <p:cNvSpPr>
            <a:spLocks noChangeArrowheads="1"/>
          </p:cNvSpPr>
          <p:nvPr/>
        </p:nvSpPr>
        <p:spPr bwMode="auto">
          <a:xfrm>
            <a:off x="4767263" y="3360738"/>
            <a:ext cx="112712" cy="112712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20512" name="Flowchart: Connector 36"/>
          <p:cNvSpPr>
            <a:spLocks noChangeArrowheads="1"/>
          </p:cNvSpPr>
          <p:nvPr/>
        </p:nvSpPr>
        <p:spPr bwMode="auto">
          <a:xfrm>
            <a:off x="4371975" y="3365500"/>
            <a:ext cx="112713" cy="1143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37" name="Flowchart: Connector 37"/>
          <p:cNvSpPr/>
          <p:nvPr/>
        </p:nvSpPr>
        <p:spPr bwMode="auto">
          <a:xfrm>
            <a:off x="4740275" y="3694113"/>
            <a:ext cx="163513" cy="165100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0514" name="Flowchart: Connector 38"/>
          <p:cNvSpPr>
            <a:spLocks noChangeArrowheads="1"/>
          </p:cNvSpPr>
          <p:nvPr/>
        </p:nvSpPr>
        <p:spPr bwMode="auto">
          <a:xfrm>
            <a:off x="4981575" y="3790950"/>
            <a:ext cx="112713" cy="112713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39" name="Flowchart: Connector 39"/>
          <p:cNvSpPr/>
          <p:nvPr/>
        </p:nvSpPr>
        <p:spPr bwMode="auto">
          <a:xfrm>
            <a:off x="4864100" y="3521075"/>
            <a:ext cx="163513" cy="163513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0" name="Flowchart: Connector 40"/>
          <p:cNvSpPr/>
          <p:nvPr/>
        </p:nvSpPr>
        <p:spPr bwMode="auto">
          <a:xfrm>
            <a:off x="4483100" y="3033713"/>
            <a:ext cx="163513" cy="163512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1" name="Flowchart: Connector 41"/>
          <p:cNvSpPr/>
          <p:nvPr/>
        </p:nvSpPr>
        <p:spPr bwMode="auto">
          <a:xfrm>
            <a:off x="4787900" y="2979738"/>
            <a:ext cx="163513" cy="163512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2" name="Flowchart: Connector 42"/>
          <p:cNvSpPr/>
          <p:nvPr/>
        </p:nvSpPr>
        <p:spPr bwMode="auto">
          <a:xfrm>
            <a:off x="857250" y="3306763"/>
            <a:ext cx="133350" cy="133350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3" name="Flowchart: Connector 43"/>
          <p:cNvSpPr/>
          <p:nvPr/>
        </p:nvSpPr>
        <p:spPr bwMode="auto">
          <a:xfrm>
            <a:off x="1917700" y="3044825"/>
            <a:ext cx="131763" cy="133350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4" name="Flowchart: Connector 44"/>
          <p:cNvSpPr/>
          <p:nvPr/>
        </p:nvSpPr>
        <p:spPr bwMode="auto">
          <a:xfrm>
            <a:off x="1647825" y="3490913"/>
            <a:ext cx="131763" cy="133350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5" name="Flowchart: Connector 45"/>
          <p:cNvSpPr/>
          <p:nvPr/>
        </p:nvSpPr>
        <p:spPr bwMode="auto">
          <a:xfrm>
            <a:off x="1028700" y="2800350"/>
            <a:ext cx="131763" cy="133350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6" name="Flowchart: Connector 46"/>
          <p:cNvSpPr/>
          <p:nvPr/>
        </p:nvSpPr>
        <p:spPr bwMode="auto">
          <a:xfrm>
            <a:off x="1541463" y="2843213"/>
            <a:ext cx="131762" cy="133350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0523" name="Rectangle 47"/>
          <p:cNvSpPr>
            <a:spLocks noChangeArrowheads="1"/>
          </p:cNvSpPr>
          <p:nvPr/>
        </p:nvSpPr>
        <p:spPr bwMode="auto">
          <a:xfrm>
            <a:off x="152400" y="1371600"/>
            <a:ext cx="198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en-US" sz="1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524" name="Flowchart: Connector 48"/>
          <p:cNvSpPr>
            <a:spLocks noChangeArrowheads="1"/>
          </p:cNvSpPr>
          <p:nvPr/>
        </p:nvSpPr>
        <p:spPr bwMode="auto">
          <a:xfrm>
            <a:off x="4894263" y="3208338"/>
            <a:ext cx="112712" cy="112712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49" name="Flowchart: Connector 50"/>
          <p:cNvSpPr/>
          <p:nvPr/>
        </p:nvSpPr>
        <p:spPr bwMode="auto">
          <a:xfrm>
            <a:off x="5094288" y="3303588"/>
            <a:ext cx="163512" cy="163512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605213" y="3368675"/>
            <a:ext cx="250825" cy="128588"/>
          </a:xfrm>
          <a:prstGeom prst="straightConnector1">
            <a:avLst/>
          </a:prstGeom>
          <a:ln w="9525">
            <a:solidFill>
              <a:srgbClr val="0070C0"/>
            </a:solidFill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608388" y="3679825"/>
            <a:ext cx="236537" cy="155575"/>
          </a:xfrm>
          <a:prstGeom prst="straightConnector1">
            <a:avLst/>
          </a:prstGeom>
          <a:ln w="9525">
            <a:solidFill>
              <a:srgbClr val="0070C0"/>
            </a:solidFill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486400" y="3211513"/>
            <a:ext cx="67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latin typeface="Constantia" charset="0"/>
              </a:rPr>
              <a:t>hv </a:t>
            </a:r>
            <a:r>
              <a:rPr lang="en-US" i="1" dirty="0"/>
              <a:t>+</a:t>
            </a:r>
          </a:p>
        </p:txBody>
      </p:sp>
      <p:sp>
        <p:nvSpPr>
          <p:cNvPr id="53" name="Oval 52"/>
          <p:cNvSpPr/>
          <p:nvPr/>
        </p:nvSpPr>
        <p:spPr>
          <a:xfrm>
            <a:off x="3276600" y="3124200"/>
            <a:ext cx="898525" cy="9525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0530" name="Group 78"/>
          <p:cNvGrpSpPr>
            <a:grpSpLocks/>
          </p:cNvGrpSpPr>
          <p:nvPr/>
        </p:nvGrpSpPr>
        <p:grpSpPr bwMode="auto">
          <a:xfrm>
            <a:off x="2898775" y="4438650"/>
            <a:ext cx="131763" cy="133350"/>
            <a:chOff x="427824" y="3165231"/>
            <a:chExt cx="132608" cy="132608"/>
          </a:xfrm>
        </p:grpSpPr>
        <p:sp>
          <p:nvSpPr>
            <p:cNvPr id="55" name="Flowchart: Connector 79"/>
            <p:cNvSpPr/>
            <p:nvPr/>
          </p:nvSpPr>
          <p:spPr bwMode="auto">
            <a:xfrm>
              <a:off x="427824" y="3165231"/>
              <a:ext cx="132608" cy="132608"/>
            </a:xfrm>
            <a:prstGeom prst="flowChartConnector">
              <a:avLst/>
            </a:prstGeom>
            <a:solidFill>
              <a:schemeClr val="bg2"/>
            </a:solidFill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1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0597" name="Flowchart: Connector 80"/>
            <p:cNvSpPr>
              <a:spLocks noChangeArrowheads="1"/>
            </p:cNvSpPr>
            <p:nvPr/>
          </p:nvSpPr>
          <p:spPr bwMode="auto">
            <a:xfrm>
              <a:off x="448303" y="3188301"/>
              <a:ext cx="91440" cy="914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400" dirty="0">
                <a:latin typeface="Times" charset="0"/>
              </a:endParaRPr>
            </a:p>
          </p:txBody>
        </p:sp>
      </p:grpSp>
      <p:sp>
        <p:nvSpPr>
          <p:cNvPr id="20531" name="TextBox 81"/>
          <p:cNvSpPr txBox="1">
            <a:spLocks noChangeArrowheads="1"/>
          </p:cNvSpPr>
          <p:nvPr/>
        </p:nvSpPr>
        <p:spPr bwMode="auto">
          <a:xfrm>
            <a:off x="3048000" y="4314825"/>
            <a:ext cx="3300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 dirty="0">
                <a:latin typeface="Arial" charset="0"/>
              </a:rPr>
              <a:t>Primary particles</a:t>
            </a:r>
          </a:p>
          <a:p>
            <a:pPr eaLnBrk="1" hangingPunct="1"/>
            <a:r>
              <a:rPr lang="en-US" sz="1600" i="1" dirty="0">
                <a:latin typeface="Arial" charset="0"/>
              </a:rPr>
              <a:t>Non-volatile PM</a:t>
            </a:r>
          </a:p>
          <a:p>
            <a:pPr eaLnBrk="1" hangingPunct="1"/>
            <a:r>
              <a:rPr lang="en-US" sz="1600" i="1" dirty="0">
                <a:latin typeface="Arial" charset="0"/>
              </a:rPr>
              <a:t>Semi-volatile PM species (SVOC)</a:t>
            </a:r>
          </a:p>
          <a:p>
            <a:pPr eaLnBrk="1" hangingPunct="1"/>
            <a:r>
              <a:rPr lang="en-US" sz="1600" i="1" dirty="0">
                <a:latin typeface="Arial" charset="0"/>
              </a:rPr>
              <a:t> and Volatile  Organics (VOC)</a:t>
            </a:r>
          </a:p>
          <a:p>
            <a:pPr eaLnBrk="1" hangingPunct="1"/>
            <a:r>
              <a:rPr lang="en-US" sz="1600" i="1" dirty="0">
                <a:latin typeface="Arial" charset="0"/>
              </a:rPr>
              <a:t>Secondary particles</a:t>
            </a:r>
          </a:p>
        </p:txBody>
      </p:sp>
      <p:sp>
        <p:nvSpPr>
          <p:cNvPr id="58" name="Flowchart: Connector 82"/>
          <p:cNvSpPr/>
          <p:nvPr/>
        </p:nvSpPr>
        <p:spPr bwMode="auto">
          <a:xfrm>
            <a:off x="2895600" y="4895850"/>
            <a:ext cx="133350" cy="133350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1400" dirty="0">
              <a:solidFill>
                <a:schemeClr val="tx1"/>
              </a:solidFill>
              <a:latin typeface="Times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905000" y="3581400"/>
            <a:ext cx="1289050" cy="0"/>
          </a:xfrm>
          <a:prstGeom prst="line">
            <a:avLst/>
          </a:prstGeom>
          <a:ln w="95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57800" y="3600450"/>
            <a:ext cx="1289050" cy="0"/>
          </a:xfrm>
          <a:prstGeom prst="line">
            <a:avLst/>
          </a:prstGeom>
          <a:ln w="95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35" name="Group 96"/>
          <p:cNvGrpSpPr>
            <a:grpSpLocks/>
          </p:cNvGrpSpPr>
          <p:nvPr/>
        </p:nvGrpSpPr>
        <p:grpSpPr bwMode="auto">
          <a:xfrm>
            <a:off x="1416050" y="3586163"/>
            <a:ext cx="131763" cy="131762"/>
            <a:chOff x="427824" y="3165231"/>
            <a:chExt cx="132608" cy="132608"/>
          </a:xfrm>
        </p:grpSpPr>
        <p:sp>
          <p:nvSpPr>
            <p:cNvPr id="62" name="Flowchart: Connector 97"/>
            <p:cNvSpPr/>
            <p:nvPr/>
          </p:nvSpPr>
          <p:spPr bwMode="auto">
            <a:xfrm>
              <a:off x="427824" y="3165231"/>
              <a:ext cx="132608" cy="132608"/>
            </a:xfrm>
            <a:prstGeom prst="flowChartConnector">
              <a:avLst/>
            </a:prstGeom>
            <a:solidFill>
              <a:schemeClr val="bg2"/>
            </a:solidFill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0595" name="Flowchart: Connector 98"/>
            <p:cNvSpPr>
              <a:spLocks noChangeArrowheads="1"/>
            </p:cNvSpPr>
            <p:nvPr/>
          </p:nvSpPr>
          <p:spPr bwMode="auto">
            <a:xfrm>
              <a:off x="457200" y="3191800"/>
              <a:ext cx="91440" cy="914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 dirty="0">
                <a:latin typeface="Times" charset="0"/>
              </a:endParaRPr>
            </a:p>
          </p:txBody>
        </p:sp>
      </p:grpSp>
      <p:grpSp>
        <p:nvGrpSpPr>
          <p:cNvPr id="20536" name="Group 99"/>
          <p:cNvGrpSpPr>
            <a:grpSpLocks/>
          </p:cNvGrpSpPr>
          <p:nvPr/>
        </p:nvGrpSpPr>
        <p:grpSpPr bwMode="auto">
          <a:xfrm>
            <a:off x="1035050" y="3328988"/>
            <a:ext cx="133350" cy="131762"/>
            <a:chOff x="427824" y="3165231"/>
            <a:chExt cx="132608" cy="132608"/>
          </a:xfrm>
        </p:grpSpPr>
        <p:sp>
          <p:nvSpPr>
            <p:cNvPr id="65" name="Flowchart: Connector 100"/>
            <p:cNvSpPr/>
            <p:nvPr/>
          </p:nvSpPr>
          <p:spPr bwMode="auto">
            <a:xfrm>
              <a:off x="427824" y="3165231"/>
              <a:ext cx="132608" cy="132608"/>
            </a:xfrm>
            <a:prstGeom prst="flowChartConnector">
              <a:avLst/>
            </a:prstGeom>
            <a:solidFill>
              <a:schemeClr val="bg2"/>
            </a:solidFill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0593" name="Flowchart: Connector 101"/>
            <p:cNvSpPr>
              <a:spLocks noChangeArrowheads="1"/>
            </p:cNvSpPr>
            <p:nvPr/>
          </p:nvSpPr>
          <p:spPr bwMode="auto">
            <a:xfrm>
              <a:off x="457200" y="3191800"/>
              <a:ext cx="91440" cy="914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 dirty="0">
                <a:latin typeface="Times" charset="0"/>
              </a:endParaRPr>
            </a:p>
          </p:txBody>
        </p:sp>
      </p:grpSp>
      <p:grpSp>
        <p:nvGrpSpPr>
          <p:cNvPr id="20537" name="Group 102"/>
          <p:cNvGrpSpPr>
            <a:grpSpLocks/>
          </p:cNvGrpSpPr>
          <p:nvPr/>
        </p:nvGrpSpPr>
        <p:grpSpPr bwMode="auto">
          <a:xfrm>
            <a:off x="1187450" y="3481388"/>
            <a:ext cx="133350" cy="131762"/>
            <a:chOff x="427824" y="3165231"/>
            <a:chExt cx="132608" cy="132608"/>
          </a:xfrm>
        </p:grpSpPr>
        <p:sp>
          <p:nvSpPr>
            <p:cNvPr id="68" name="Flowchart: Connector 103"/>
            <p:cNvSpPr/>
            <p:nvPr/>
          </p:nvSpPr>
          <p:spPr bwMode="auto">
            <a:xfrm>
              <a:off x="427824" y="3165231"/>
              <a:ext cx="132608" cy="132608"/>
            </a:xfrm>
            <a:prstGeom prst="flowChartConnector">
              <a:avLst/>
            </a:prstGeom>
            <a:solidFill>
              <a:schemeClr val="bg2"/>
            </a:solidFill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0591" name="Flowchart: Connector 104"/>
            <p:cNvSpPr>
              <a:spLocks noChangeArrowheads="1"/>
            </p:cNvSpPr>
            <p:nvPr/>
          </p:nvSpPr>
          <p:spPr bwMode="auto">
            <a:xfrm>
              <a:off x="457200" y="3191800"/>
              <a:ext cx="91440" cy="914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 dirty="0">
                <a:latin typeface="Times" charset="0"/>
              </a:endParaRPr>
            </a:p>
          </p:txBody>
        </p:sp>
      </p:grpSp>
      <p:grpSp>
        <p:nvGrpSpPr>
          <p:cNvPr id="20538" name="Group 105"/>
          <p:cNvGrpSpPr>
            <a:grpSpLocks/>
          </p:cNvGrpSpPr>
          <p:nvPr/>
        </p:nvGrpSpPr>
        <p:grpSpPr bwMode="auto">
          <a:xfrm>
            <a:off x="1187450" y="2795588"/>
            <a:ext cx="133350" cy="131762"/>
            <a:chOff x="427824" y="3165231"/>
            <a:chExt cx="132608" cy="132608"/>
          </a:xfrm>
        </p:grpSpPr>
        <p:sp>
          <p:nvSpPr>
            <p:cNvPr id="71" name="Flowchart: Connector 106"/>
            <p:cNvSpPr/>
            <p:nvPr/>
          </p:nvSpPr>
          <p:spPr bwMode="auto">
            <a:xfrm>
              <a:off x="427824" y="3165231"/>
              <a:ext cx="132608" cy="132608"/>
            </a:xfrm>
            <a:prstGeom prst="flowChartConnector">
              <a:avLst/>
            </a:prstGeom>
            <a:solidFill>
              <a:schemeClr val="bg2"/>
            </a:solidFill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0589" name="Flowchart: Connector 107"/>
            <p:cNvSpPr>
              <a:spLocks noChangeArrowheads="1"/>
            </p:cNvSpPr>
            <p:nvPr/>
          </p:nvSpPr>
          <p:spPr bwMode="auto">
            <a:xfrm>
              <a:off x="457200" y="3191800"/>
              <a:ext cx="91440" cy="914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 dirty="0">
                <a:latin typeface="Times" charset="0"/>
              </a:endParaRPr>
            </a:p>
          </p:txBody>
        </p:sp>
      </p:grpSp>
      <p:grpSp>
        <p:nvGrpSpPr>
          <p:cNvPr id="20539" name="Group 108"/>
          <p:cNvGrpSpPr>
            <a:grpSpLocks/>
          </p:cNvGrpSpPr>
          <p:nvPr/>
        </p:nvGrpSpPr>
        <p:grpSpPr bwMode="auto">
          <a:xfrm>
            <a:off x="1339850" y="2947988"/>
            <a:ext cx="133350" cy="131762"/>
            <a:chOff x="427824" y="3165231"/>
            <a:chExt cx="132608" cy="132608"/>
          </a:xfrm>
        </p:grpSpPr>
        <p:sp>
          <p:nvSpPr>
            <p:cNvPr id="74" name="Flowchart: Connector 109"/>
            <p:cNvSpPr/>
            <p:nvPr/>
          </p:nvSpPr>
          <p:spPr bwMode="auto">
            <a:xfrm>
              <a:off x="427824" y="3165231"/>
              <a:ext cx="132608" cy="132608"/>
            </a:xfrm>
            <a:prstGeom prst="flowChartConnector">
              <a:avLst/>
            </a:prstGeom>
            <a:solidFill>
              <a:schemeClr val="bg2"/>
            </a:solidFill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0587" name="Flowchart: Connector 110"/>
            <p:cNvSpPr>
              <a:spLocks noChangeArrowheads="1"/>
            </p:cNvSpPr>
            <p:nvPr/>
          </p:nvSpPr>
          <p:spPr bwMode="auto">
            <a:xfrm>
              <a:off x="457200" y="3191800"/>
              <a:ext cx="91440" cy="914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 dirty="0">
                <a:latin typeface="Times" charset="0"/>
              </a:endParaRPr>
            </a:p>
          </p:txBody>
        </p:sp>
      </p:grpSp>
      <p:grpSp>
        <p:nvGrpSpPr>
          <p:cNvPr id="20540" name="Group 111"/>
          <p:cNvGrpSpPr>
            <a:grpSpLocks/>
          </p:cNvGrpSpPr>
          <p:nvPr/>
        </p:nvGrpSpPr>
        <p:grpSpPr bwMode="auto">
          <a:xfrm>
            <a:off x="925513" y="3090863"/>
            <a:ext cx="133350" cy="131762"/>
            <a:chOff x="427824" y="3165231"/>
            <a:chExt cx="132608" cy="132608"/>
          </a:xfrm>
        </p:grpSpPr>
        <p:sp>
          <p:nvSpPr>
            <p:cNvPr id="77" name="Flowchart: Connector 112"/>
            <p:cNvSpPr/>
            <p:nvPr/>
          </p:nvSpPr>
          <p:spPr bwMode="auto">
            <a:xfrm>
              <a:off x="427824" y="3165231"/>
              <a:ext cx="132608" cy="132608"/>
            </a:xfrm>
            <a:prstGeom prst="flowChartConnector">
              <a:avLst/>
            </a:prstGeom>
            <a:solidFill>
              <a:schemeClr val="bg2"/>
            </a:solidFill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0585" name="Flowchart: Connector 113"/>
            <p:cNvSpPr>
              <a:spLocks noChangeArrowheads="1"/>
            </p:cNvSpPr>
            <p:nvPr/>
          </p:nvSpPr>
          <p:spPr bwMode="auto">
            <a:xfrm>
              <a:off x="457200" y="3191800"/>
              <a:ext cx="91440" cy="914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 dirty="0">
                <a:latin typeface="Times" charset="0"/>
              </a:endParaRPr>
            </a:p>
          </p:txBody>
        </p:sp>
      </p:grpSp>
      <p:grpSp>
        <p:nvGrpSpPr>
          <p:cNvPr id="20541" name="Group 114"/>
          <p:cNvGrpSpPr>
            <a:grpSpLocks/>
          </p:cNvGrpSpPr>
          <p:nvPr/>
        </p:nvGrpSpPr>
        <p:grpSpPr bwMode="auto">
          <a:xfrm>
            <a:off x="1385888" y="3275013"/>
            <a:ext cx="131762" cy="131762"/>
            <a:chOff x="427824" y="3165231"/>
            <a:chExt cx="132608" cy="132608"/>
          </a:xfrm>
        </p:grpSpPr>
        <p:sp>
          <p:nvSpPr>
            <p:cNvPr id="80" name="Flowchart: Connector 115"/>
            <p:cNvSpPr/>
            <p:nvPr/>
          </p:nvSpPr>
          <p:spPr bwMode="auto">
            <a:xfrm>
              <a:off x="427824" y="3165231"/>
              <a:ext cx="132608" cy="132608"/>
            </a:xfrm>
            <a:prstGeom prst="flowChartConnector">
              <a:avLst/>
            </a:prstGeom>
            <a:solidFill>
              <a:schemeClr val="bg2"/>
            </a:solidFill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0583" name="Flowchart: Connector 116"/>
            <p:cNvSpPr>
              <a:spLocks noChangeArrowheads="1"/>
            </p:cNvSpPr>
            <p:nvPr/>
          </p:nvSpPr>
          <p:spPr bwMode="auto">
            <a:xfrm>
              <a:off x="457200" y="3191800"/>
              <a:ext cx="91440" cy="914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 dirty="0">
                <a:latin typeface="Times" charset="0"/>
              </a:endParaRPr>
            </a:p>
          </p:txBody>
        </p:sp>
      </p:grpSp>
      <p:grpSp>
        <p:nvGrpSpPr>
          <p:cNvPr id="20542" name="Group 117"/>
          <p:cNvGrpSpPr>
            <a:grpSpLocks/>
          </p:cNvGrpSpPr>
          <p:nvPr/>
        </p:nvGrpSpPr>
        <p:grpSpPr bwMode="auto">
          <a:xfrm>
            <a:off x="1771650" y="3405188"/>
            <a:ext cx="133350" cy="131762"/>
            <a:chOff x="427824" y="3165231"/>
            <a:chExt cx="132608" cy="132608"/>
          </a:xfrm>
        </p:grpSpPr>
        <p:sp>
          <p:nvSpPr>
            <p:cNvPr id="83" name="Flowchart: Connector 118"/>
            <p:cNvSpPr/>
            <p:nvPr/>
          </p:nvSpPr>
          <p:spPr bwMode="auto">
            <a:xfrm>
              <a:off x="427824" y="3165231"/>
              <a:ext cx="132608" cy="132608"/>
            </a:xfrm>
            <a:prstGeom prst="flowChartConnector">
              <a:avLst/>
            </a:prstGeom>
            <a:solidFill>
              <a:schemeClr val="bg2"/>
            </a:solidFill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0581" name="Flowchart: Connector 119"/>
            <p:cNvSpPr>
              <a:spLocks noChangeArrowheads="1"/>
            </p:cNvSpPr>
            <p:nvPr/>
          </p:nvSpPr>
          <p:spPr bwMode="auto">
            <a:xfrm>
              <a:off x="457200" y="3191800"/>
              <a:ext cx="91440" cy="914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 dirty="0">
                <a:latin typeface="Times" charset="0"/>
              </a:endParaRPr>
            </a:p>
          </p:txBody>
        </p:sp>
      </p:grpSp>
      <p:sp>
        <p:nvSpPr>
          <p:cNvPr id="85" name="Flowchart: Connector 120"/>
          <p:cNvSpPr/>
          <p:nvPr/>
        </p:nvSpPr>
        <p:spPr bwMode="auto">
          <a:xfrm>
            <a:off x="1181100" y="3201988"/>
            <a:ext cx="131763" cy="131762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86" name="Flowchart: Connector 121"/>
          <p:cNvSpPr/>
          <p:nvPr/>
        </p:nvSpPr>
        <p:spPr bwMode="auto">
          <a:xfrm>
            <a:off x="1693863" y="3244850"/>
            <a:ext cx="131762" cy="131763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grpSp>
        <p:nvGrpSpPr>
          <p:cNvPr id="20545" name="Group 122"/>
          <p:cNvGrpSpPr>
            <a:grpSpLocks/>
          </p:cNvGrpSpPr>
          <p:nvPr/>
        </p:nvGrpSpPr>
        <p:grpSpPr bwMode="auto">
          <a:xfrm>
            <a:off x="1470025" y="3103563"/>
            <a:ext cx="131763" cy="133350"/>
            <a:chOff x="427824" y="3165231"/>
            <a:chExt cx="132608" cy="132608"/>
          </a:xfrm>
        </p:grpSpPr>
        <p:sp>
          <p:nvSpPr>
            <p:cNvPr id="88" name="Flowchart: Connector 123"/>
            <p:cNvSpPr/>
            <p:nvPr/>
          </p:nvSpPr>
          <p:spPr bwMode="auto">
            <a:xfrm>
              <a:off x="427824" y="3165231"/>
              <a:ext cx="132608" cy="132608"/>
            </a:xfrm>
            <a:prstGeom prst="flowChartConnector">
              <a:avLst/>
            </a:prstGeom>
            <a:solidFill>
              <a:schemeClr val="bg2"/>
            </a:solidFill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0579" name="Flowchart: Connector 124"/>
            <p:cNvSpPr>
              <a:spLocks noChangeArrowheads="1"/>
            </p:cNvSpPr>
            <p:nvPr/>
          </p:nvSpPr>
          <p:spPr bwMode="auto">
            <a:xfrm>
              <a:off x="457200" y="3191800"/>
              <a:ext cx="91440" cy="914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 dirty="0">
                <a:latin typeface="Times" charset="0"/>
              </a:endParaRPr>
            </a:p>
          </p:txBody>
        </p:sp>
      </p:grpSp>
      <p:grpSp>
        <p:nvGrpSpPr>
          <p:cNvPr id="20546" name="Group 125"/>
          <p:cNvGrpSpPr>
            <a:grpSpLocks/>
          </p:cNvGrpSpPr>
          <p:nvPr/>
        </p:nvGrpSpPr>
        <p:grpSpPr bwMode="auto">
          <a:xfrm>
            <a:off x="1492250" y="3348038"/>
            <a:ext cx="133350" cy="133350"/>
            <a:chOff x="427824" y="3165231"/>
            <a:chExt cx="132608" cy="132608"/>
          </a:xfrm>
        </p:grpSpPr>
        <p:sp>
          <p:nvSpPr>
            <p:cNvPr id="91" name="Flowchart: Connector 126"/>
            <p:cNvSpPr/>
            <p:nvPr/>
          </p:nvSpPr>
          <p:spPr bwMode="auto">
            <a:xfrm>
              <a:off x="427824" y="3165231"/>
              <a:ext cx="132608" cy="132608"/>
            </a:xfrm>
            <a:prstGeom prst="flowChartConnector">
              <a:avLst/>
            </a:prstGeom>
            <a:solidFill>
              <a:schemeClr val="bg2"/>
            </a:solidFill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0577" name="Flowchart: Connector 127"/>
            <p:cNvSpPr>
              <a:spLocks noChangeArrowheads="1"/>
            </p:cNvSpPr>
            <p:nvPr/>
          </p:nvSpPr>
          <p:spPr bwMode="auto">
            <a:xfrm>
              <a:off x="457200" y="3191800"/>
              <a:ext cx="91440" cy="914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 dirty="0">
                <a:latin typeface="Times" charset="0"/>
              </a:endParaRPr>
            </a:p>
          </p:txBody>
        </p:sp>
      </p:grpSp>
      <p:sp>
        <p:nvSpPr>
          <p:cNvPr id="93" name="Cloud Callout 92"/>
          <p:cNvSpPr/>
          <p:nvPr/>
        </p:nvSpPr>
        <p:spPr>
          <a:xfrm flipH="1">
            <a:off x="565150" y="5038725"/>
            <a:ext cx="569913" cy="304800"/>
          </a:xfrm>
          <a:prstGeom prst="cloudCallout">
            <a:avLst>
              <a:gd name="adj1" fmla="val -38336"/>
              <a:gd name="adj2" fmla="val 51250"/>
            </a:avLst>
          </a:prstGeom>
          <a:solidFill>
            <a:schemeClr val="bg1">
              <a:lumMod val="85000"/>
            </a:schemeClr>
          </a:solidFill>
          <a:ln w="3175" cap="sq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0548" name="Picture 129" descr="C:\Documents and Settings\Zhi Ning\My Documents\Downloads\MC900014734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75275"/>
            <a:ext cx="17192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Cloud Callout 94"/>
          <p:cNvSpPr/>
          <p:nvPr/>
        </p:nvSpPr>
        <p:spPr>
          <a:xfrm flipH="1">
            <a:off x="1057275" y="5038725"/>
            <a:ext cx="555625" cy="269875"/>
          </a:xfrm>
          <a:prstGeom prst="cloudCallout">
            <a:avLst>
              <a:gd name="adj1" fmla="val -38336"/>
              <a:gd name="adj2" fmla="val 51250"/>
            </a:avLst>
          </a:prstGeom>
          <a:solidFill>
            <a:schemeClr val="bg1">
              <a:lumMod val="85000"/>
            </a:schemeClr>
          </a:solidFill>
          <a:ln w="3175" cap="sq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96" name="Group 65"/>
          <p:cNvGrpSpPr>
            <a:grpSpLocks/>
          </p:cNvGrpSpPr>
          <p:nvPr/>
        </p:nvGrpSpPr>
        <p:grpSpPr bwMode="auto">
          <a:xfrm>
            <a:off x="8229600" y="3352800"/>
            <a:ext cx="304800" cy="304800"/>
            <a:chOff x="7010398" y="4038599"/>
            <a:chExt cx="381000" cy="381000"/>
          </a:xfrm>
        </p:grpSpPr>
        <p:sp>
          <p:nvSpPr>
            <p:cNvPr id="20574" name="Oval 63"/>
            <p:cNvSpPr>
              <a:spLocks noChangeArrowheads="1"/>
            </p:cNvSpPr>
            <p:nvPr/>
          </p:nvSpPr>
          <p:spPr bwMode="auto">
            <a:xfrm>
              <a:off x="7010398" y="4038599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5" name="Oval 64"/>
            <p:cNvSpPr>
              <a:spLocks noChangeArrowheads="1"/>
            </p:cNvSpPr>
            <p:nvPr/>
          </p:nvSpPr>
          <p:spPr bwMode="auto">
            <a:xfrm>
              <a:off x="7086600" y="4114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9" name="Group 151"/>
          <p:cNvGrpSpPr>
            <a:grpSpLocks/>
          </p:cNvGrpSpPr>
          <p:nvPr/>
        </p:nvGrpSpPr>
        <p:grpSpPr bwMode="auto">
          <a:xfrm>
            <a:off x="6553200" y="3408363"/>
            <a:ext cx="642938" cy="401637"/>
            <a:chOff x="7129667" y="1752600"/>
            <a:chExt cx="312768" cy="228600"/>
          </a:xfrm>
        </p:grpSpPr>
        <p:sp>
          <p:nvSpPr>
            <p:cNvPr id="20569" name="Oval 152"/>
            <p:cNvSpPr>
              <a:spLocks noChangeArrowheads="1"/>
            </p:cNvSpPr>
            <p:nvPr/>
          </p:nvSpPr>
          <p:spPr bwMode="auto">
            <a:xfrm>
              <a:off x="7129667" y="1752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0" name="Oval 153"/>
            <p:cNvSpPr>
              <a:spLocks noChangeArrowheads="1"/>
            </p:cNvSpPr>
            <p:nvPr/>
          </p:nvSpPr>
          <p:spPr bwMode="auto">
            <a:xfrm>
              <a:off x="7240985" y="1752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1" name="Oval 154"/>
            <p:cNvSpPr>
              <a:spLocks noChangeArrowheads="1"/>
            </p:cNvSpPr>
            <p:nvPr/>
          </p:nvSpPr>
          <p:spPr bwMode="auto">
            <a:xfrm>
              <a:off x="7164783" y="1905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2" name="Oval 156"/>
            <p:cNvSpPr>
              <a:spLocks noChangeArrowheads="1"/>
            </p:cNvSpPr>
            <p:nvPr/>
          </p:nvSpPr>
          <p:spPr bwMode="auto">
            <a:xfrm>
              <a:off x="7292009" y="1894411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3" name="Oval 160"/>
            <p:cNvSpPr>
              <a:spLocks noChangeArrowheads="1"/>
            </p:cNvSpPr>
            <p:nvPr/>
          </p:nvSpPr>
          <p:spPr bwMode="auto">
            <a:xfrm>
              <a:off x="7366235" y="1752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5" name="Flowchart: Connector 50"/>
          <p:cNvSpPr/>
          <p:nvPr/>
        </p:nvSpPr>
        <p:spPr bwMode="auto">
          <a:xfrm>
            <a:off x="6161088" y="3352800"/>
            <a:ext cx="163512" cy="163513"/>
          </a:xfrm>
          <a:prstGeom prst="flowChartConnector">
            <a:avLst/>
          </a:prstGeom>
          <a:solidFill>
            <a:schemeClr val="bg2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5486400" y="3657600"/>
            <a:ext cx="782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latin typeface="Times" charset="0"/>
              </a:rPr>
              <a:t>O</a:t>
            </a:r>
            <a:r>
              <a:rPr lang="en-US" sz="1400" b="1" baseline="-25000" dirty="0">
                <a:latin typeface="Times" charset="0"/>
              </a:rPr>
              <a:t>3</a:t>
            </a:r>
            <a:r>
              <a:rPr lang="en-US" sz="1400" b="1" dirty="0">
                <a:latin typeface="Times" charset="0"/>
              </a:rPr>
              <a:t>, HO</a:t>
            </a:r>
            <a:r>
              <a:rPr lang="en-US" sz="1400" b="1" baseline="30000" dirty="0">
                <a:latin typeface="Times" charset="0"/>
              </a:rPr>
              <a:t>.</a:t>
            </a:r>
            <a:r>
              <a:rPr lang="en-US" sz="1400" b="1" dirty="0">
                <a:latin typeface="Times" charset="0"/>
              </a:rPr>
              <a:t> </a:t>
            </a:r>
            <a:endParaRPr lang="en-US" sz="1400" dirty="0">
              <a:latin typeface="Times" charset="0"/>
            </a:endParaRPr>
          </a:p>
        </p:txBody>
      </p:sp>
      <p:sp>
        <p:nvSpPr>
          <p:cNvPr id="20554" name="Oval 154"/>
          <p:cNvSpPr>
            <a:spLocks noChangeArrowheads="1"/>
          </p:cNvSpPr>
          <p:nvPr/>
        </p:nvSpPr>
        <p:spPr bwMode="auto">
          <a:xfrm>
            <a:off x="2895600" y="5353050"/>
            <a:ext cx="157163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55" name="Flowchart: Connector 34"/>
          <p:cNvSpPr>
            <a:spLocks noChangeArrowheads="1"/>
          </p:cNvSpPr>
          <p:nvPr/>
        </p:nvSpPr>
        <p:spPr bwMode="auto">
          <a:xfrm>
            <a:off x="7126288" y="3581400"/>
            <a:ext cx="112712" cy="1143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20556" name="Flowchart: Connector 34"/>
          <p:cNvSpPr>
            <a:spLocks noChangeArrowheads="1"/>
          </p:cNvSpPr>
          <p:nvPr/>
        </p:nvSpPr>
        <p:spPr bwMode="auto">
          <a:xfrm>
            <a:off x="7315200" y="3429000"/>
            <a:ext cx="112713" cy="1143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20557" name="Flowchart: Connector 34"/>
          <p:cNvSpPr>
            <a:spLocks noChangeArrowheads="1"/>
          </p:cNvSpPr>
          <p:nvPr/>
        </p:nvSpPr>
        <p:spPr bwMode="auto">
          <a:xfrm>
            <a:off x="7086600" y="3771900"/>
            <a:ext cx="112713" cy="1143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20558" name="Flowchart: Connector 34"/>
          <p:cNvSpPr>
            <a:spLocks noChangeArrowheads="1"/>
          </p:cNvSpPr>
          <p:nvPr/>
        </p:nvSpPr>
        <p:spPr bwMode="auto">
          <a:xfrm>
            <a:off x="7315200" y="3695700"/>
            <a:ext cx="112713" cy="1143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dirty="0">
              <a:latin typeface="Times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7620000" y="3581400"/>
            <a:ext cx="457200" cy="0"/>
          </a:xfrm>
          <a:prstGeom prst="line">
            <a:avLst/>
          </a:prstGeom>
          <a:ln w="95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65"/>
          <p:cNvGrpSpPr>
            <a:grpSpLocks/>
          </p:cNvGrpSpPr>
          <p:nvPr/>
        </p:nvGrpSpPr>
        <p:grpSpPr bwMode="auto">
          <a:xfrm>
            <a:off x="8382000" y="3886200"/>
            <a:ext cx="304800" cy="304800"/>
            <a:chOff x="7010398" y="4038599"/>
            <a:chExt cx="381000" cy="381000"/>
          </a:xfrm>
        </p:grpSpPr>
        <p:sp>
          <p:nvSpPr>
            <p:cNvPr id="20567" name="Oval 63"/>
            <p:cNvSpPr>
              <a:spLocks noChangeArrowheads="1"/>
            </p:cNvSpPr>
            <p:nvPr/>
          </p:nvSpPr>
          <p:spPr bwMode="auto">
            <a:xfrm>
              <a:off x="7010398" y="4038599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68" name="Oval 64"/>
            <p:cNvSpPr>
              <a:spLocks noChangeArrowheads="1"/>
            </p:cNvSpPr>
            <p:nvPr/>
          </p:nvSpPr>
          <p:spPr bwMode="auto">
            <a:xfrm>
              <a:off x="7086600" y="4114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6" name="Group 65"/>
          <p:cNvGrpSpPr>
            <a:grpSpLocks/>
          </p:cNvGrpSpPr>
          <p:nvPr/>
        </p:nvGrpSpPr>
        <p:grpSpPr bwMode="auto">
          <a:xfrm>
            <a:off x="8001000" y="3733800"/>
            <a:ext cx="304800" cy="304800"/>
            <a:chOff x="7010398" y="4038599"/>
            <a:chExt cx="381000" cy="381000"/>
          </a:xfrm>
        </p:grpSpPr>
        <p:sp>
          <p:nvSpPr>
            <p:cNvPr id="20565" name="Oval 63"/>
            <p:cNvSpPr>
              <a:spLocks noChangeArrowheads="1"/>
            </p:cNvSpPr>
            <p:nvPr/>
          </p:nvSpPr>
          <p:spPr bwMode="auto">
            <a:xfrm>
              <a:off x="7010398" y="4038599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66" name="Oval 64"/>
            <p:cNvSpPr>
              <a:spLocks noChangeArrowheads="1"/>
            </p:cNvSpPr>
            <p:nvPr/>
          </p:nvSpPr>
          <p:spPr bwMode="auto">
            <a:xfrm>
              <a:off x="7086600" y="4114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9" name="Group 65"/>
          <p:cNvGrpSpPr>
            <a:grpSpLocks/>
          </p:cNvGrpSpPr>
          <p:nvPr/>
        </p:nvGrpSpPr>
        <p:grpSpPr bwMode="auto">
          <a:xfrm>
            <a:off x="8610600" y="3505200"/>
            <a:ext cx="304800" cy="304800"/>
            <a:chOff x="7010398" y="4038599"/>
            <a:chExt cx="381000" cy="381000"/>
          </a:xfrm>
        </p:grpSpPr>
        <p:sp>
          <p:nvSpPr>
            <p:cNvPr id="20563" name="Oval 63"/>
            <p:cNvSpPr>
              <a:spLocks noChangeArrowheads="1"/>
            </p:cNvSpPr>
            <p:nvPr/>
          </p:nvSpPr>
          <p:spPr bwMode="auto">
            <a:xfrm>
              <a:off x="7010398" y="4038599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64" name="Oval 64"/>
            <p:cNvSpPr>
              <a:spLocks noChangeArrowheads="1"/>
            </p:cNvSpPr>
            <p:nvPr/>
          </p:nvSpPr>
          <p:spPr bwMode="auto">
            <a:xfrm>
              <a:off x="7086600" y="4114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99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500" autoRev="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animClr clrSpc="rgb" dir="cw">
                                      <p:cBhvr>
                                        <p:cTn id="14" dur="1500" autoRev="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set>
                                      <p:cBhvr>
                                        <p:cTn id="15" dur="1500" autoRev="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500" autoRev="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utoRev="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utoRev="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set>
                                      <p:cBhvr>
                                        <p:cTn id="20" dur="1500" autoRev="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500" autoRev="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1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52" grpId="0"/>
      <p:bldP spid="93" grpId="0" animBg="1"/>
      <p:bldP spid="93" grpId="1" animBg="1"/>
      <p:bldP spid="95" grpId="0" animBg="1"/>
      <p:bldP spid="9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5900"/>
            <a:ext cx="8382000" cy="641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129" y="4923357"/>
            <a:ext cx="730603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Haagen Smit Award, Atmospheric Environment, 2012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87949" y="3041192"/>
            <a:ext cx="3431437" cy="95803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  <a:alpha val="15000"/>
                </a:schemeClr>
              </a:gs>
              <a:gs pos="35000">
                <a:schemeClr val="accent5">
                  <a:tint val="37000"/>
                  <a:satMod val="300000"/>
                  <a:alpha val="15000"/>
                </a:schemeClr>
              </a:gs>
              <a:gs pos="100000">
                <a:schemeClr val="accent5">
                  <a:tint val="15000"/>
                  <a:satMod val="350000"/>
                  <a:alpha val="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02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610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6200" y="4300538"/>
            <a:ext cx="8763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b="1" dirty="0">
                <a:solidFill>
                  <a:srgbClr val="CCFF33"/>
                </a:solidFill>
              </a:rPr>
              <a:t>  PM2.5 mass (currently regulated) and black carbon (BC) levels in the: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 b="1" dirty="0">
                <a:solidFill>
                  <a:srgbClr val="CCFF33"/>
                </a:solidFill>
              </a:rPr>
              <a:t>  I-5 (</a:t>
            </a:r>
            <a:r>
              <a:rPr lang="en-US" b="1" dirty="0">
                <a:solidFill>
                  <a:schemeClr val="bg1"/>
                </a:solidFill>
              </a:rPr>
              <a:t>10% heavy duty vehicles</a:t>
            </a:r>
            <a:r>
              <a:rPr lang="en-US" b="1" dirty="0">
                <a:solidFill>
                  <a:srgbClr val="CCFF33"/>
                </a:solidFill>
              </a:rPr>
              <a:t>),  I-710 (</a:t>
            </a:r>
            <a:r>
              <a:rPr lang="en-US" b="1" dirty="0">
                <a:solidFill>
                  <a:schemeClr val="bg1"/>
                </a:solidFill>
              </a:rPr>
              <a:t>20% heavy duty vehicles</a:t>
            </a:r>
            <a:r>
              <a:rPr lang="en-US" b="1" dirty="0">
                <a:solidFill>
                  <a:srgbClr val="CCFF33"/>
                </a:solidFill>
              </a:rPr>
              <a:t>) and light rail (</a:t>
            </a:r>
            <a:r>
              <a:rPr lang="en-US" b="1" dirty="0">
                <a:solidFill>
                  <a:schemeClr val="bg1"/>
                </a:solidFill>
              </a:rPr>
              <a:t>Gold Line</a:t>
            </a:r>
            <a:r>
              <a:rPr lang="en-US" b="1" dirty="0">
                <a:solidFill>
                  <a:srgbClr val="CCFF33"/>
                </a:solidFill>
              </a:rPr>
              <a:t>) </a:t>
            </a:r>
          </a:p>
          <a:p>
            <a:pPr eaLnBrk="1" hangingPunct="1">
              <a:buFont typeface="Arial" charset="0"/>
              <a:buChar char="•"/>
            </a:pPr>
            <a:endParaRPr lang="en-US" b="1" dirty="0">
              <a:solidFill>
                <a:srgbClr val="CCFF33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b="1" dirty="0">
                <a:solidFill>
                  <a:srgbClr val="00FF00"/>
                </a:solidFill>
              </a:rPr>
              <a:t>  </a:t>
            </a:r>
            <a:r>
              <a:rPr lang="en-US" b="1" dirty="0">
                <a:solidFill>
                  <a:srgbClr val="FFFF66"/>
                </a:solidFill>
              </a:rPr>
              <a:t>Black Carbon (BC) is an indicator of diesel exhaust and used by state and federal agencies for </a:t>
            </a:r>
            <a:r>
              <a:rPr lang="en-US" b="1" u="sng" dirty="0">
                <a:solidFill>
                  <a:schemeClr val="bg1"/>
                </a:solidFill>
              </a:rPr>
              <a:t>cancer risk to diesel exposure</a:t>
            </a:r>
          </a:p>
          <a:p>
            <a:pPr eaLnBrk="1" hangingPunct="1">
              <a:buFont typeface="Arial" charset="0"/>
              <a:buChar char="•"/>
            </a:pPr>
            <a:endParaRPr lang="en-US" b="1" dirty="0">
              <a:solidFill>
                <a:srgbClr val="CCFF33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b="1" u="sng" dirty="0">
                <a:solidFill>
                  <a:srgbClr val="FF66FF"/>
                </a:solidFill>
              </a:rPr>
              <a:t>  </a:t>
            </a:r>
            <a:r>
              <a:rPr lang="en-US" b="1" u="sng" dirty="0">
                <a:solidFill>
                  <a:srgbClr val="FFCCFF"/>
                </a:solidFill>
              </a:rPr>
              <a:t>More than one order of magnitude lower BC levels inside light rail trains</a:t>
            </a:r>
          </a:p>
          <a:p>
            <a:pPr eaLnBrk="1" hangingPunct="1">
              <a:buFont typeface="Arial" charset="0"/>
              <a:buChar char="•"/>
            </a:pPr>
            <a:endParaRPr lang="en-US" b="1" dirty="0">
              <a:solidFill>
                <a:srgbClr val="CCFF33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05600" y="3098800"/>
            <a:ext cx="175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(Kam et al, Atmos. Environ.,2011)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71600" y="3733800"/>
            <a:ext cx="1828800" cy="4572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12000"/>
                </a:schemeClr>
              </a:gs>
              <a:gs pos="80000">
                <a:schemeClr val="accent6">
                  <a:shade val="93000"/>
                  <a:satMod val="130000"/>
                  <a:alpha val="12000"/>
                </a:schemeClr>
              </a:gs>
              <a:gs pos="100000">
                <a:schemeClr val="accent6">
                  <a:shade val="94000"/>
                  <a:satMod val="135000"/>
                  <a:alpha val="1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90800" y="1524000"/>
            <a:ext cx="3810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24200" y="1524000"/>
            <a:ext cx="11430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24200" y="1371600"/>
            <a:ext cx="2971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8400" y="1219200"/>
            <a:ext cx="762000" cy="4000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BC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0" y="3733800"/>
            <a:ext cx="1066800" cy="4572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12000"/>
                </a:schemeClr>
              </a:gs>
              <a:gs pos="80000">
                <a:schemeClr val="accent6">
                  <a:shade val="93000"/>
                  <a:satMod val="130000"/>
                  <a:alpha val="12000"/>
                </a:schemeClr>
              </a:gs>
              <a:gs pos="100000">
                <a:schemeClr val="accent6">
                  <a:shade val="94000"/>
                  <a:satMod val="135000"/>
                  <a:alpha val="1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486400" y="3733800"/>
            <a:ext cx="838200" cy="4572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12000"/>
                </a:schemeClr>
              </a:gs>
              <a:gs pos="80000">
                <a:schemeClr val="accent6">
                  <a:shade val="93000"/>
                  <a:satMod val="130000"/>
                  <a:alpha val="12000"/>
                </a:schemeClr>
              </a:gs>
              <a:gs pos="100000">
                <a:schemeClr val="accent6">
                  <a:shade val="94000"/>
                  <a:satMod val="135000"/>
                  <a:alpha val="1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66800" y="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99"/>
                </a:solidFill>
                <a:ea typeface="MS PGothic" charset="0"/>
                <a:cs typeface="MS PGothic" charset="0"/>
              </a:rPr>
              <a:t>Human Exposure Facility to Concentrated Air Particulates (CAPs)-</a:t>
            </a:r>
            <a:endParaRPr lang="en-US" dirty="0">
              <a:solidFill>
                <a:srgbClr val="CCFFFF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92" y="416660"/>
            <a:ext cx="7239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41" y="3620471"/>
            <a:ext cx="4556681" cy="3254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257" y="1136270"/>
            <a:ext cx="1626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USC Versatile Aerosol Concentrators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(VACES) 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5910" y="2461918"/>
            <a:ext cx="22283" cy="1058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9603" y="2461918"/>
            <a:ext cx="9024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02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37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" y="5334000"/>
            <a:ext cx="8839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>
                <a:solidFill>
                  <a:srgbClr val="CCFFFF"/>
                </a:solidFill>
              </a:rPr>
              <a:t>Aortic root sections</a:t>
            </a:r>
            <a:r>
              <a:rPr lang="en-US" b="1" dirty="0">
                <a:solidFill>
                  <a:srgbClr val="CCFFFF"/>
                </a:solidFill>
              </a:rPr>
              <a:t> from Ultrafine PM mice (panels C,F) exhibited </a:t>
            </a:r>
            <a:r>
              <a:rPr lang="en-US" b="1" u="sng" dirty="0">
                <a:solidFill>
                  <a:srgbClr val="CCFFFF"/>
                </a:solidFill>
              </a:rPr>
              <a:t>greater atherosclerotic lesions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99"/>
                </a:solidFill>
              </a:rPr>
              <a:t>than sections from Filtered air (A,D) and Fine PM (B,E) mice.  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FF99"/>
                </a:solidFill>
              </a:rPr>
              <a:t>All lesions primarily consisted of macrophages and can be classified as fatty streaks.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control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67000" y="990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Fine PM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800600" y="914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Ultrafine PM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58000" y="0"/>
            <a:ext cx="1828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Exposure of </a:t>
            </a:r>
            <a:r>
              <a:rPr lang="en-US" sz="2400" dirty="0">
                <a:solidFill>
                  <a:schemeClr val="bg1"/>
                </a:solidFill>
              </a:rPr>
              <a:t>Knock-Out Mice</a:t>
            </a:r>
            <a:r>
              <a:rPr lang="en-US" sz="2400" dirty="0">
                <a:solidFill>
                  <a:srgbClr val="FFFF99"/>
                </a:solidFill>
              </a:rPr>
              <a:t> to Concentrated Particles </a:t>
            </a:r>
            <a:r>
              <a:rPr lang="en-US" sz="2400" dirty="0">
                <a:solidFill>
                  <a:schemeClr val="bg1"/>
                </a:solidFill>
              </a:rPr>
              <a:t>(CAPS)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858000" y="2895600"/>
            <a:ext cx="1905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CCFF33"/>
                </a:solidFill>
              </a:rPr>
              <a:t>Araujo et al, </a:t>
            </a:r>
            <a:r>
              <a:rPr lang="en-US" sz="2400" b="1" i="1" u="sng" dirty="0">
                <a:solidFill>
                  <a:srgbClr val="CCFF33"/>
                </a:solidFill>
              </a:rPr>
              <a:t>Circulation</a:t>
            </a:r>
            <a:r>
              <a:rPr lang="en-US" sz="2400" b="1" u="sng" dirty="0">
                <a:solidFill>
                  <a:srgbClr val="CCFF33"/>
                </a:solidFill>
              </a:rPr>
              <a:t>, </a:t>
            </a:r>
            <a:r>
              <a:rPr lang="en-US" sz="2400" b="1" u="sng" dirty="0" smtClean="0">
                <a:solidFill>
                  <a:srgbClr val="CCFF33"/>
                </a:solidFill>
              </a:rPr>
              <a:t>2009</a:t>
            </a:r>
            <a:endParaRPr lang="en-US" sz="2400" b="1" u="sng" dirty="0">
              <a:solidFill>
                <a:srgbClr val="CC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02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28600" y="76200"/>
            <a:ext cx="8915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FFFF00"/>
                </a:solidFill>
                <a:ea typeface="MS PGothic" charset="0"/>
                <a:cs typeface="MS PGothic" charset="0"/>
              </a:rPr>
              <a:t>In vivo</a:t>
            </a:r>
            <a:r>
              <a:rPr lang="en-US" sz="2800" b="1" dirty="0">
                <a:solidFill>
                  <a:srgbClr val="FFFF00"/>
                </a:solidFill>
                <a:ea typeface="MS PGothic" charset="0"/>
                <a:cs typeface="MS PGothic" charset="0"/>
              </a:rPr>
              <a:t> chronic exposure of mice to </a:t>
            </a:r>
            <a:r>
              <a:rPr lang="en-US" sz="28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ultrafine nanoparticles (nPM</a:t>
            </a:r>
            <a:r>
              <a:rPr lang="en-US" sz="2800" b="1" dirty="0">
                <a:solidFill>
                  <a:srgbClr val="FFFF00"/>
                </a:solidFill>
                <a:ea typeface="MS PGothic" charset="0"/>
                <a:cs typeface="MS PGothic" charset="0"/>
              </a:rPr>
              <a:t>) at freeway-like concentrations </a:t>
            </a:r>
            <a:r>
              <a:rPr lang="en-US" sz="2800" b="1" dirty="0">
                <a:solidFill>
                  <a:srgbClr val="FF33CC"/>
                </a:solidFill>
                <a:ea typeface="MS PGothic" charset="0"/>
                <a:cs typeface="MS PGothic" charset="0"/>
              </a:rPr>
              <a:t>induced inflammatory responses</a:t>
            </a:r>
            <a:r>
              <a:rPr lang="en-US" sz="2800" b="1" dirty="0">
                <a:solidFill>
                  <a:srgbClr val="FFFF00"/>
                </a:solidFill>
                <a:ea typeface="MS PGothic" charset="0"/>
                <a:cs typeface="MS PGothic" charset="0"/>
              </a:rPr>
              <a:t>  (</a:t>
            </a:r>
            <a:r>
              <a:rPr lang="en-US" sz="2800" dirty="0">
                <a:solidFill>
                  <a:srgbClr val="00FF00"/>
                </a:solidFill>
                <a:ea typeface="MS PGothic" charset="0"/>
                <a:cs typeface="MS PGothic" charset="0"/>
              </a:rPr>
              <a:t>associated with </a:t>
            </a:r>
            <a:r>
              <a:rPr lang="en-US" sz="2800" u="sng" dirty="0">
                <a:solidFill>
                  <a:srgbClr val="00FF00"/>
                </a:solidFill>
                <a:ea typeface="MS PGothic" charset="0"/>
                <a:cs typeface="MS PGothic" charset="0"/>
              </a:rPr>
              <a:t>premature aging and Alzheimer’s disease</a:t>
            </a:r>
            <a:r>
              <a:rPr lang="en-US" sz="2800" b="1" dirty="0">
                <a:solidFill>
                  <a:srgbClr val="00FF00"/>
                </a:solidFill>
                <a:ea typeface="MS PGothic" charset="0"/>
                <a:cs typeface="MS PGothic" charset="0"/>
              </a:rPr>
              <a:t>)</a:t>
            </a:r>
          </a:p>
          <a:p>
            <a:pPr eaLnBrk="1" hangingPunct="1"/>
            <a:endParaRPr lang="en-US" b="1" dirty="0">
              <a:solidFill>
                <a:srgbClr val="FFFF66"/>
              </a:solidFill>
              <a:ea typeface="MS PGothic" charset="0"/>
              <a:cs typeface="MS PGothic" charset="0"/>
            </a:endParaRPr>
          </a:p>
          <a:p>
            <a:pPr eaLnBrk="1" hangingPunct="1"/>
            <a:r>
              <a:rPr lang="en-US" sz="2200" b="1" dirty="0">
                <a:solidFill>
                  <a:srgbClr val="F2F2F2"/>
                </a:solidFill>
                <a:ea typeface="MS PGothic" charset="0"/>
                <a:cs typeface="MS PGothic" charset="0"/>
              </a:rPr>
              <a:t>In cerebral cortex, nPM caused increased mRNA levels of: (a) innate immune receptor CD14 (b) microglial marker CD68, (c) astrocytic marker GFAP- </a:t>
            </a:r>
          </a:p>
          <a:p>
            <a:pPr eaLnBrk="1" hangingPunct="1"/>
            <a:endParaRPr lang="en-US" b="1" dirty="0">
              <a:solidFill>
                <a:srgbClr val="FFFF6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63246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00FF00"/>
                </a:solidFill>
                <a:ea typeface="MS PGothic" charset="0"/>
                <a:cs typeface="MS PGothic" charset="0"/>
              </a:rPr>
              <a:t>Morgan et al, Environ </a:t>
            </a:r>
            <a:r>
              <a:rPr lang="en-US" sz="2400" i="1" dirty="0" smtClean="0">
                <a:solidFill>
                  <a:srgbClr val="00FF00"/>
                </a:solidFill>
                <a:ea typeface="MS PGothic" charset="0"/>
                <a:cs typeface="MS PGothic" charset="0"/>
              </a:rPr>
              <a:t>Health Perspectives, 2012</a:t>
            </a:r>
            <a:endParaRPr lang="en-US" sz="2400" i="1" dirty="0">
              <a:solidFill>
                <a:srgbClr val="00FF00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63900"/>
            <a:ext cx="89154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7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560"/>
            <a:ext cx="9124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PCI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554538"/>
            <a:ext cx="342900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6519863"/>
            <a:ext cx="6019800" cy="338137"/>
          </a:xfrm>
          <a:prstGeom prst="rect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accent2"/>
                </a:solidFill>
              </a:rPr>
              <a:t>Misra et al., </a:t>
            </a:r>
            <a:r>
              <a:rPr lang="en-US" sz="1600" b="1" i="1" u="sng" dirty="0">
                <a:solidFill>
                  <a:schemeClr val="accent2"/>
                </a:solidFill>
                <a:cs typeface="Times New Roman" charset="0"/>
              </a:rPr>
              <a:t>Journal of</a:t>
            </a:r>
            <a:r>
              <a:rPr lang="en-US" sz="1600" b="1" dirty="0">
                <a:solidFill>
                  <a:schemeClr val="accent2"/>
                </a:solidFill>
                <a:cs typeface="Times New Roman" charset="0"/>
              </a:rPr>
              <a:t> </a:t>
            </a:r>
            <a:r>
              <a:rPr lang="en-US" sz="1600" b="1" i="1" u="sng" dirty="0">
                <a:solidFill>
                  <a:schemeClr val="accent2"/>
                </a:solidFill>
                <a:cs typeface="Times New Roman" charset="0"/>
              </a:rPr>
              <a:t>Aerosol Science</a:t>
            </a:r>
            <a:r>
              <a:rPr lang="en-US" sz="1600" b="1" i="1" dirty="0">
                <a:solidFill>
                  <a:schemeClr val="accent2"/>
                </a:solidFill>
                <a:cs typeface="Times New Roman" charset="0"/>
              </a:rPr>
              <a:t>, </a:t>
            </a:r>
            <a:r>
              <a:rPr lang="en-US" sz="1600" b="1" dirty="0">
                <a:solidFill>
                  <a:schemeClr val="accent2"/>
                </a:solidFill>
                <a:cs typeface="Times New Roman" charset="0"/>
              </a:rPr>
              <a:t>33(7), 1027-1047, 2002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24000" y="4038600"/>
            <a:ext cx="5486400" cy="1600200"/>
          </a:xfrm>
          <a:prstGeom prst="straightConnector1">
            <a:avLst/>
          </a:prstGeom>
          <a:ln>
            <a:solidFill>
              <a:srgbClr val="FF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295400" y="4114800"/>
            <a:ext cx="1295400" cy="1447800"/>
          </a:xfrm>
          <a:prstGeom prst="straightConnector1">
            <a:avLst/>
          </a:prstGeom>
          <a:ln>
            <a:solidFill>
              <a:srgbClr val="FF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352800" y="4830763"/>
            <a:ext cx="5791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17375E"/>
                </a:solidFill>
              </a:rPr>
              <a:t>Daher N,  Ruprecht A.,  Invernizzi G., de Marco C., Miller-Schulze J, Heo J.B, Shafer M.M,  Schauer J.J, and Sioutas C.* “</a:t>
            </a:r>
            <a:r>
              <a:rPr lang="en-US" sz="1600" dirty="0">
                <a:solidFill>
                  <a:srgbClr val="FF0000"/>
                </a:solidFill>
              </a:rPr>
              <a:t>Chemical Characterization and Source Apportionment of Fine and Coarse Particulate Matter inside the refectory of Santa Maria Delle Grazie Church, home of Leonardo da Vinci’s Last Supper</a:t>
            </a:r>
            <a:r>
              <a:rPr lang="en-US" sz="1600" dirty="0">
                <a:solidFill>
                  <a:srgbClr val="17375E"/>
                </a:solidFill>
              </a:rPr>
              <a:t>.” </a:t>
            </a:r>
            <a:r>
              <a:rPr lang="en-US" sz="1600" i="1" u="sng" dirty="0">
                <a:solidFill>
                  <a:srgbClr val="008000"/>
                </a:solidFill>
              </a:rPr>
              <a:t>Environmental Science and Technology</a:t>
            </a:r>
            <a:r>
              <a:rPr lang="en-US" sz="1600" dirty="0">
                <a:solidFill>
                  <a:srgbClr val="17375E"/>
                </a:solidFill>
              </a:rPr>
              <a:t>, 45 (24), 10344–1035, 2011</a:t>
            </a:r>
          </a:p>
        </p:txBody>
      </p:sp>
    </p:spTree>
    <p:extLst>
      <p:ext uri="{BB962C8B-B14F-4D97-AF65-F5344CB8AC3E}">
        <p14:creationId xmlns:p14="http://schemas.microsoft.com/office/powerpoint/2010/main" val="3532053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1616</Words>
  <Application>Microsoft Office PowerPoint</Application>
  <PresentationFormat>On-screen Show (4:3)</PresentationFormat>
  <Paragraphs>159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Constantinos Sioutas</dc:creator>
  <cp:lastModifiedBy>ndaher</cp:lastModifiedBy>
  <cp:revision>55</cp:revision>
  <cp:lastPrinted>2013-10-30T00:39:17Z</cp:lastPrinted>
  <dcterms:created xsi:type="dcterms:W3CDTF">2013-10-29T18:52:05Z</dcterms:created>
  <dcterms:modified xsi:type="dcterms:W3CDTF">2014-08-29T23:31:41Z</dcterms:modified>
</cp:coreProperties>
</file>