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306" r:id="rId3"/>
    <p:sldId id="311" r:id="rId4"/>
    <p:sldId id="307" r:id="rId5"/>
    <p:sldId id="308" r:id="rId6"/>
    <p:sldId id="309" r:id="rId7"/>
    <p:sldId id="310" r:id="rId8"/>
    <p:sldId id="274" r:id="rId9"/>
    <p:sldId id="347" r:id="rId10"/>
    <p:sldId id="348" r:id="rId11"/>
    <p:sldId id="312" r:id="rId12"/>
    <p:sldId id="339" r:id="rId13"/>
    <p:sldId id="317" r:id="rId14"/>
    <p:sldId id="314" r:id="rId15"/>
    <p:sldId id="316" r:id="rId16"/>
    <p:sldId id="318" r:id="rId17"/>
    <p:sldId id="319" r:id="rId18"/>
    <p:sldId id="275" r:id="rId19"/>
    <p:sldId id="258" r:id="rId20"/>
    <p:sldId id="285" r:id="rId21"/>
    <p:sldId id="288" r:id="rId22"/>
    <p:sldId id="286" r:id="rId23"/>
    <p:sldId id="289" r:id="rId24"/>
    <p:sldId id="341" r:id="rId25"/>
    <p:sldId id="276" r:id="rId26"/>
    <p:sldId id="293" r:id="rId27"/>
    <p:sldId id="294" r:id="rId28"/>
    <p:sldId id="295" r:id="rId29"/>
    <p:sldId id="259" r:id="rId30"/>
    <p:sldId id="296" r:id="rId31"/>
    <p:sldId id="297" r:id="rId32"/>
    <p:sldId id="298" r:id="rId33"/>
    <p:sldId id="334" r:id="rId34"/>
    <p:sldId id="336" r:id="rId35"/>
    <p:sldId id="337" r:id="rId36"/>
    <p:sldId id="338" r:id="rId37"/>
    <p:sldId id="343" r:id="rId38"/>
    <p:sldId id="344" r:id="rId39"/>
    <p:sldId id="345" r:id="rId40"/>
    <p:sldId id="300" r:id="rId41"/>
    <p:sldId id="304" r:id="rId42"/>
    <p:sldId id="301" r:id="rId43"/>
    <p:sldId id="302" r:id="rId44"/>
    <p:sldId id="320" r:id="rId45"/>
    <p:sldId id="321" r:id="rId46"/>
    <p:sldId id="290" r:id="rId47"/>
    <p:sldId id="260" r:id="rId48"/>
    <p:sldId id="261" r:id="rId49"/>
    <p:sldId id="273" r:id="rId50"/>
    <p:sldId id="264" r:id="rId51"/>
    <p:sldId id="266" r:id="rId52"/>
    <p:sldId id="267" r:id="rId53"/>
    <p:sldId id="268" r:id="rId54"/>
    <p:sldId id="342" r:id="rId55"/>
    <p:sldId id="277" r:id="rId56"/>
    <p:sldId id="323" r:id="rId57"/>
    <p:sldId id="325" r:id="rId58"/>
    <p:sldId id="326" r:id="rId59"/>
    <p:sldId id="327" r:id="rId60"/>
    <p:sldId id="328" r:id="rId61"/>
    <p:sldId id="329" r:id="rId62"/>
    <p:sldId id="330" r:id="rId63"/>
    <p:sldId id="331" r:id="rId64"/>
    <p:sldId id="271" r:id="rId65"/>
    <p:sldId id="350" r:id="rId66"/>
    <p:sldId id="351" r:id="rId67"/>
    <p:sldId id="352" r:id="rId68"/>
    <p:sldId id="394" r:id="rId69"/>
    <p:sldId id="395" r:id="rId70"/>
    <p:sldId id="269" r:id="rId71"/>
    <p:sldId id="349" r:id="rId72"/>
    <p:sldId id="397" r:id="rId73"/>
    <p:sldId id="396" r:id="rId74"/>
    <p:sldId id="398" r:id="rId75"/>
    <p:sldId id="402" r:id="rId76"/>
    <p:sldId id="414" r:id="rId77"/>
    <p:sldId id="420" r:id="rId78"/>
    <p:sldId id="416" r:id="rId79"/>
    <p:sldId id="421" r:id="rId80"/>
    <p:sldId id="257" r:id="rId81"/>
    <p:sldId id="422" r:id="rId82"/>
    <p:sldId id="423" r:id="rId83"/>
    <p:sldId id="263" r:id="rId84"/>
    <p:sldId id="265" r:id="rId85"/>
    <p:sldId id="272"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2835" autoAdjust="0"/>
  </p:normalViewPr>
  <p:slideViewPr>
    <p:cSldViewPr snapToGrid="0" snapToObjects="1">
      <p:cViewPr varScale="1">
        <p:scale>
          <a:sx n="105" d="100"/>
          <a:sy n="105" d="100"/>
        </p:scale>
        <p:origin x="184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Nancy\Downloads\GLOXR4PQ4B54H5WBAZ44TK27VM.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D:\Download\USC_Online_suspensionsMM_052815vF%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Download\USC_Online_suspensionsMM_052815vF%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Download\USC_Online_suspensionsMM_052815vF%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0014492753623295E-2"/>
          <c:y val="8.3692403032954304E-2"/>
          <c:w val="0.90279869907565902"/>
          <c:h val="0.79690063281967205"/>
        </c:manualLayout>
      </c:layout>
      <c:lineChart>
        <c:grouping val="standard"/>
        <c:varyColors val="0"/>
        <c:ser>
          <c:idx val="0"/>
          <c:order val="0"/>
          <c:tx>
            <c:strRef>
              <c:f>'Weighted average'!$A$23</c:f>
              <c:strCache>
                <c:ptCount val="1"/>
                <c:pt idx="0">
                  <c:v>MOUDI</c:v>
                </c:pt>
              </c:strCache>
            </c:strRef>
          </c:tx>
          <c:marker>
            <c:spPr>
              <a:scene3d>
                <a:camera prst="orthographicFront"/>
                <a:lightRig rig="threePt" dir="t"/>
              </a:scene3d>
              <a:sp3d>
                <a:bevelT w="190500" h="38100"/>
              </a:sp3d>
            </c:spPr>
          </c:marker>
          <c:cat>
            <c:strRef>
              <c:f>'Per volume (possibl correct)'!$BS$22:$DO$22</c:f>
              <c:strCache>
                <c:ptCount val="49"/>
                <c:pt idx="0">
                  <c:v>Li</c:v>
                </c:pt>
                <c:pt idx="1">
                  <c:v>B</c:v>
                </c:pt>
                <c:pt idx="2">
                  <c:v>Na</c:v>
                </c:pt>
                <c:pt idx="3">
                  <c:v>Mg</c:v>
                </c:pt>
                <c:pt idx="4">
                  <c:v>Al</c:v>
                </c:pt>
                <c:pt idx="5">
                  <c:v>P</c:v>
                </c:pt>
                <c:pt idx="6">
                  <c:v>S</c:v>
                </c:pt>
                <c:pt idx="7">
                  <c:v>K</c:v>
                </c:pt>
                <c:pt idx="8">
                  <c:v>Ca</c:v>
                </c:pt>
                <c:pt idx="9">
                  <c:v>Sc</c:v>
                </c:pt>
                <c:pt idx="10">
                  <c:v>Ti</c:v>
                </c:pt>
                <c:pt idx="11">
                  <c:v>V</c:v>
                </c:pt>
                <c:pt idx="12">
                  <c:v>Cr</c:v>
                </c:pt>
                <c:pt idx="13">
                  <c:v>Mn</c:v>
                </c:pt>
                <c:pt idx="14">
                  <c:v>Fe</c:v>
                </c:pt>
                <c:pt idx="15">
                  <c:v>Co</c:v>
                </c:pt>
                <c:pt idx="16">
                  <c:v>Ni</c:v>
                </c:pt>
                <c:pt idx="17">
                  <c:v>Cu</c:v>
                </c:pt>
                <c:pt idx="18">
                  <c:v>Zn</c:v>
                </c:pt>
                <c:pt idx="19">
                  <c:v>As</c:v>
                </c:pt>
                <c:pt idx="20">
                  <c:v>Rb</c:v>
                </c:pt>
                <c:pt idx="21">
                  <c:v>Sr</c:v>
                </c:pt>
                <c:pt idx="22">
                  <c:v>Y</c:v>
                </c:pt>
                <c:pt idx="23">
                  <c:v>Nb</c:v>
                </c:pt>
                <c:pt idx="24">
                  <c:v>Mo</c:v>
                </c:pt>
                <c:pt idx="25">
                  <c:v>Rh</c:v>
                </c:pt>
                <c:pt idx="26">
                  <c:v>Pd</c:v>
                </c:pt>
                <c:pt idx="27">
                  <c:v>Ag</c:v>
                </c:pt>
                <c:pt idx="28">
                  <c:v>Cd</c:v>
                </c:pt>
                <c:pt idx="29">
                  <c:v>Sn</c:v>
                </c:pt>
                <c:pt idx="30">
                  <c:v>Sb</c:v>
                </c:pt>
                <c:pt idx="31">
                  <c:v>Cs</c:v>
                </c:pt>
                <c:pt idx="32">
                  <c:v>Ba</c:v>
                </c:pt>
                <c:pt idx="33">
                  <c:v>La</c:v>
                </c:pt>
                <c:pt idx="34">
                  <c:v>Ce</c:v>
                </c:pt>
                <c:pt idx="35">
                  <c:v>Pr</c:v>
                </c:pt>
                <c:pt idx="36">
                  <c:v>Nd</c:v>
                </c:pt>
                <c:pt idx="37">
                  <c:v>Sm</c:v>
                </c:pt>
                <c:pt idx="38">
                  <c:v>Eu</c:v>
                </c:pt>
                <c:pt idx="39">
                  <c:v>Dy</c:v>
                </c:pt>
                <c:pt idx="40">
                  <c:v>Ho</c:v>
                </c:pt>
                <c:pt idx="41">
                  <c:v>Yb</c:v>
                </c:pt>
                <c:pt idx="42">
                  <c:v>Lu</c:v>
                </c:pt>
                <c:pt idx="43">
                  <c:v>W</c:v>
                </c:pt>
                <c:pt idx="44">
                  <c:v>Pt</c:v>
                </c:pt>
                <c:pt idx="45">
                  <c:v>Ti</c:v>
                </c:pt>
                <c:pt idx="46">
                  <c:v>Pb</c:v>
                </c:pt>
                <c:pt idx="47">
                  <c:v>Th</c:v>
                </c:pt>
                <c:pt idx="48">
                  <c:v>U</c:v>
                </c:pt>
              </c:strCache>
            </c:strRef>
          </c:cat>
          <c:val>
            <c:numRef>
              <c:f>'Weighted average'!$BV$23:$DR$23</c:f>
              <c:numCache>
                <c:formatCode>0.0</c:formatCode>
                <c:ptCount val="49"/>
                <c:pt idx="0">
                  <c:v>1.271222905142515</c:v>
                </c:pt>
                <c:pt idx="1">
                  <c:v>12.63537622725331</c:v>
                </c:pt>
                <c:pt idx="2">
                  <c:v>1372.1663787568079</c:v>
                </c:pt>
                <c:pt idx="3">
                  <c:v>195.69326744638721</c:v>
                </c:pt>
                <c:pt idx="4">
                  <c:v>45.946682535986888</c:v>
                </c:pt>
                <c:pt idx="5">
                  <c:v>28.016959700921291</c:v>
                </c:pt>
                <c:pt idx="6">
                  <c:v>2232.7065307353369</c:v>
                </c:pt>
                <c:pt idx="7">
                  <c:v>221.77133192531201</c:v>
                </c:pt>
                <c:pt idx="8">
                  <c:v>414.17637517921418</c:v>
                </c:pt>
                <c:pt idx="9">
                  <c:v>1.6665853512018399E-3</c:v>
                </c:pt>
                <c:pt idx="10">
                  <c:v>0.926472327420233</c:v>
                </c:pt>
                <c:pt idx="11">
                  <c:v>4.3927640985126661</c:v>
                </c:pt>
                <c:pt idx="12">
                  <c:v>1.1737162770253731</c:v>
                </c:pt>
                <c:pt idx="13">
                  <c:v>9.5804389353868569</c:v>
                </c:pt>
                <c:pt idx="14">
                  <c:v>104.7783837075753</c:v>
                </c:pt>
                <c:pt idx="15">
                  <c:v>0.91917746208315598</c:v>
                </c:pt>
                <c:pt idx="16">
                  <c:v>7.3865978573177511</c:v>
                </c:pt>
                <c:pt idx="17">
                  <c:v>59.186599173361436</c:v>
                </c:pt>
                <c:pt idx="18">
                  <c:v>85.718266745147702</c:v>
                </c:pt>
                <c:pt idx="19">
                  <c:v>1.5804434620942971</c:v>
                </c:pt>
                <c:pt idx="20">
                  <c:v>0.228980350830364</c:v>
                </c:pt>
                <c:pt idx="21">
                  <c:v>6.0125582880063746</c:v>
                </c:pt>
                <c:pt idx="22">
                  <c:v>1.56176575775092E-2</c:v>
                </c:pt>
                <c:pt idx="24">
                  <c:v>1.930861033809359</c:v>
                </c:pt>
                <c:pt idx="25">
                  <c:v>8.6699898065498108E-3</c:v>
                </c:pt>
                <c:pt idx="26">
                  <c:v>1.9376918751123101E-2</c:v>
                </c:pt>
                <c:pt idx="27">
                  <c:v>6.3178447519259301E-2</c:v>
                </c:pt>
                <c:pt idx="28">
                  <c:v>0.43906863420456899</c:v>
                </c:pt>
                <c:pt idx="29">
                  <c:v>1.857461747830327</c:v>
                </c:pt>
                <c:pt idx="30">
                  <c:v>7.0901588468661236</c:v>
                </c:pt>
                <c:pt idx="31">
                  <c:v>1.2842259678058E-2</c:v>
                </c:pt>
                <c:pt idx="32">
                  <c:v>69.830723224404551</c:v>
                </c:pt>
                <c:pt idx="33">
                  <c:v>2.1218556440054E-2</c:v>
                </c:pt>
                <c:pt idx="34">
                  <c:v>2.62962104087031E-2</c:v>
                </c:pt>
                <c:pt idx="35">
                  <c:v>2.9757683315985001E-3</c:v>
                </c:pt>
                <c:pt idx="36">
                  <c:v>1.2511787543072E-2</c:v>
                </c:pt>
                <c:pt idx="37">
                  <c:v>2.5519005635615899E-3</c:v>
                </c:pt>
                <c:pt idx="38">
                  <c:v>2.47101645481318E-2</c:v>
                </c:pt>
                <c:pt idx="39">
                  <c:v>2.1043531769619401E-3</c:v>
                </c:pt>
                <c:pt idx="40">
                  <c:v>4.7150285962350199E-4</c:v>
                </c:pt>
                <c:pt idx="41">
                  <c:v>1.58008852077751E-3</c:v>
                </c:pt>
                <c:pt idx="42">
                  <c:v>2.9995705713463199E-4</c:v>
                </c:pt>
                <c:pt idx="43">
                  <c:v>0.19511596626855701</c:v>
                </c:pt>
                <c:pt idx="44">
                  <c:v>1.9162983247437799E-3</c:v>
                </c:pt>
                <c:pt idx="45">
                  <c:v>2.4927635777440098E-2</c:v>
                </c:pt>
                <c:pt idx="46">
                  <c:v>4.0515912008341806</c:v>
                </c:pt>
                <c:pt idx="47">
                  <c:v>1.36679388383537E-3</c:v>
                </c:pt>
                <c:pt idx="48">
                  <c:v>3.9419895197055398E-3</c:v>
                </c:pt>
              </c:numCache>
            </c:numRef>
          </c:val>
          <c:smooth val="0"/>
          <c:extLst>
            <c:ext xmlns:c16="http://schemas.microsoft.com/office/drawing/2014/chart" uri="{C3380CC4-5D6E-409C-BE32-E72D297353CC}">
              <c16:uniqueId val="{00000000-B26B-2640-BAE1-6126B8EF7CB0}"/>
            </c:ext>
          </c:extLst>
        </c:ser>
        <c:ser>
          <c:idx val="1"/>
          <c:order val="1"/>
          <c:tx>
            <c:strRef>
              <c:f>'Weighted average'!$A$24</c:f>
              <c:strCache>
                <c:ptCount val="1"/>
                <c:pt idx="0">
                  <c:v>Filter</c:v>
                </c:pt>
              </c:strCache>
            </c:strRef>
          </c:tx>
          <c:marker>
            <c:spPr>
              <a:scene3d>
                <a:camera prst="orthographicFront"/>
                <a:lightRig rig="threePt" dir="t"/>
              </a:scene3d>
              <a:sp3d>
                <a:bevelT w="190500" h="38100"/>
              </a:sp3d>
            </c:spPr>
          </c:marker>
          <c:cat>
            <c:strRef>
              <c:f>'Per volume (possibl correct)'!$BS$22:$DO$22</c:f>
              <c:strCache>
                <c:ptCount val="49"/>
                <c:pt idx="0">
                  <c:v>Li</c:v>
                </c:pt>
                <c:pt idx="1">
                  <c:v>B</c:v>
                </c:pt>
                <c:pt idx="2">
                  <c:v>Na</c:v>
                </c:pt>
                <c:pt idx="3">
                  <c:v>Mg</c:v>
                </c:pt>
                <c:pt idx="4">
                  <c:v>Al</c:v>
                </c:pt>
                <c:pt idx="5">
                  <c:v>P</c:v>
                </c:pt>
                <c:pt idx="6">
                  <c:v>S</c:v>
                </c:pt>
                <c:pt idx="7">
                  <c:v>K</c:v>
                </c:pt>
                <c:pt idx="8">
                  <c:v>Ca</c:v>
                </c:pt>
                <c:pt idx="9">
                  <c:v>Sc</c:v>
                </c:pt>
                <c:pt idx="10">
                  <c:v>Ti</c:v>
                </c:pt>
                <c:pt idx="11">
                  <c:v>V</c:v>
                </c:pt>
                <c:pt idx="12">
                  <c:v>Cr</c:v>
                </c:pt>
                <c:pt idx="13">
                  <c:v>Mn</c:v>
                </c:pt>
                <c:pt idx="14">
                  <c:v>Fe</c:v>
                </c:pt>
                <c:pt idx="15">
                  <c:v>Co</c:v>
                </c:pt>
                <c:pt idx="16">
                  <c:v>Ni</c:v>
                </c:pt>
                <c:pt idx="17">
                  <c:v>Cu</c:v>
                </c:pt>
                <c:pt idx="18">
                  <c:v>Zn</c:v>
                </c:pt>
                <c:pt idx="19">
                  <c:v>As</c:v>
                </c:pt>
                <c:pt idx="20">
                  <c:v>Rb</c:v>
                </c:pt>
                <c:pt idx="21">
                  <c:v>Sr</c:v>
                </c:pt>
                <c:pt idx="22">
                  <c:v>Y</c:v>
                </c:pt>
                <c:pt idx="23">
                  <c:v>Nb</c:v>
                </c:pt>
                <c:pt idx="24">
                  <c:v>Mo</c:v>
                </c:pt>
                <c:pt idx="25">
                  <c:v>Rh</c:v>
                </c:pt>
                <c:pt idx="26">
                  <c:v>Pd</c:v>
                </c:pt>
                <c:pt idx="27">
                  <c:v>Ag</c:v>
                </c:pt>
                <c:pt idx="28">
                  <c:v>Cd</c:v>
                </c:pt>
                <c:pt idx="29">
                  <c:v>Sn</c:v>
                </c:pt>
                <c:pt idx="30">
                  <c:v>Sb</c:v>
                </c:pt>
                <c:pt idx="31">
                  <c:v>Cs</c:v>
                </c:pt>
                <c:pt idx="32">
                  <c:v>Ba</c:v>
                </c:pt>
                <c:pt idx="33">
                  <c:v>La</c:v>
                </c:pt>
                <c:pt idx="34">
                  <c:v>Ce</c:v>
                </c:pt>
                <c:pt idx="35">
                  <c:v>Pr</c:v>
                </c:pt>
                <c:pt idx="36">
                  <c:v>Nd</c:v>
                </c:pt>
                <c:pt idx="37">
                  <c:v>Sm</c:v>
                </c:pt>
                <c:pt idx="38">
                  <c:v>Eu</c:v>
                </c:pt>
                <c:pt idx="39">
                  <c:v>Dy</c:v>
                </c:pt>
                <c:pt idx="40">
                  <c:v>Ho</c:v>
                </c:pt>
                <c:pt idx="41">
                  <c:v>Yb</c:v>
                </c:pt>
                <c:pt idx="42">
                  <c:v>Lu</c:v>
                </c:pt>
                <c:pt idx="43">
                  <c:v>W</c:v>
                </c:pt>
                <c:pt idx="44">
                  <c:v>Pt</c:v>
                </c:pt>
                <c:pt idx="45">
                  <c:v>Ti</c:v>
                </c:pt>
                <c:pt idx="46">
                  <c:v>Pb</c:v>
                </c:pt>
                <c:pt idx="47">
                  <c:v>Th</c:v>
                </c:pt>
                <c:pt idx="48">
                  <c:v>U</c:v>
                </c:pt>
              </c:strCache>
            </c:strRef>
          </c:cat>
          <c:val>
            <c:numRef>
              <c:f>'Weighted average'!$BV$24:$DR$24</c:f>
              <c:numCache>
                <c:formatCode>0.0</c:formatCode>
                <c:ptCount val="49"/>
                <c:pt idx="0">
                  <c:v>1.80006916428659</c:v>
                </c:pt>
                <c:pt idx="1">
                  <c:v>12.2401175421665</c:v>
                </c:pt>
                <c:pt idx="2">
                  <c:v>1962.930626901511</c:v>
                </c:pt>
                <c:pt idx="3">
                  <c:v>272.23024628907888</c:v>
                </c:pt>
                <c:pt idx="4">
                  <c:v>56.796451302351613</c:v>
                </c:pt>
                <c:pt idx="5">
                  <c:v>40.077640808499083</c:v>
                </c:pt>
                <c:pt idx="6">
                  <c:v>2605.2658204873451</c:v>
                </c:pt>
                <c:pt idx="7">
                  <c:v>289.62482559138238</c:v>
                </c:pt>
                <c:pt idx="8">
                  <c:v>515.02473599547943</c:v>
                </c:pt>
                <c:pt idx="9">
                  <c:v>3.8950077786264001E-3</c:v>
                </c:pt>
                <c:pt idx="10">
                  <c:v>1.1783201016721561</c:v>
                </c:pt>
                <c:pt idx="11">
                  <c:v>4.6617124907663801</c:v>
                </c:pt>
                <c:pt idx="12">
                  <c:v>1.76996544008251</c:v>
                </c:pt>
                <c:pt idx="13">
                  <c:v>14.08617817060952</c:v>
                </c:pt>
                <c:pt idx="14">
                  <c:v>105.87328778818321</c:v>
                </c:pt>
                <c:pt idx="15">
                  <c:v>2.246826950886875</c:v>
                </c:pt>
                <c:pt idx="16">
                  <c:v>3.8714452131088049</c:v>
                </c:pt>
                <c:pt idx="17">
                  <c:v>99.782517381897961</c:v>
                </c:pt>
                <c:pt idx="18">
                  <c:v>144.39384787421471</c:v>
                </c:pt>
                <c:pt idx="19">
                  <c:v>1.9574036852872569</c:v>
                </c:pt>
                <c:pt idx="20">
                  <c:v>0.345352259943983</c:v>
                </c:pt>
                <c:pt idx="21">
                  <c:v>6.9572111871173314</c:v>
                </c:pt>
                <c:pt idx="22">
                  <c:v>2.3429795120638801E-2</c:v>
                </c:pt>
                <c:pt idx="23">
                  <c:v>1.78298040682493E-2</c:v>
                </c:pt>
                <c:pt idx="24">
                  <c:v>2.9431847603580552</c:v>
                </c:pt>
                <c:pt idx="25">
                  <c:v>1.5702056561453102E-2</c:v>
                </c:pt>
                <c:pt idx="26">
                  <c:v>3.1019370470662701E-2</c:v>
                </c:pt>
                <c:pt idx="27">
                  <c:v>7.23282861058651E-2</c:v>
                </c:pt>
                <c:pt idx="28">
                  <c:v>0.57309740627597305</c:v>
                </c:pt>
                <c:pt idx="29">
                  <c:v>2.4708637860494278</c:v>
                </c:pt>
                <c:pt idx="30">
                  <c:v>9.0977166703881025</c:v>
                </c:pt>
                <c:pt idx="31">
                  <c:v>1.90333179775437E-2</c:v>
                </c:pt>
                <c:pt idx="32">
                  <c:v>52.334377497235039</c:v>
                </c:pt>
                <c:pt idx="33">
                  <c:v>3.9129088078277002E-2</c:v>
                </c:pt>
                <c:pt idx="34">
                  <c:v>4.8801757673085498E-2</c:v>
                </c:pt>
                <c:pt idx="35">
                  <c:v>5.02782836584003E-3</c:v>
                </c:pt>
                <c:pt idx="36">
                  <c:v>2.1986925772948501E-2</c:v>
                </c:pt>
                <c:pt idx="37">
                  <c:v>3.6922350636411001E-3</c:v>
                </c:pt>
                <c:pt idx="38">
                  <c:v>2.01274152509495E-2</c:v>
                </c:pt>
                <c:pt idx="39">
                  <c:v>3.8716715823412799E-3</c:v>
                </c:pt>
                <c:pt idx="40">
                  <c:v>7.8708694010488499E-4</c:v>
                </c:pt>
                <c:pt idx="41">
                  <c:v>2.4050864771937601E-3</c:v>
                </c:pt>
                <c:pt idx="42">
                  <c:v>5.9262746466413896E-4</c:v>
                </c:pt>
                <c:pt idx="43">
                  <c:v>9.1461795357558703E-2</c:v>
                </c:pt>
                <c:pt idx="44">
                  <c:v>1.6784736264412699E-3</c:v>
                </c:pt>
                <c:pt idx="45">
                  <c:v>3.5418263059156699E-2</c:v>
                </c:pt>
                <c:pt idx="46">
                  <c:v>6.2577595320404642</c:v>
                </c:pt>
                <c:pt idx="47">
                  <c:v>5.5083615008164897E-3</c:v>
                </c:pt>
                <c:pt idx="48">
                  <c:v>5.2473122396795397E-3</c:v>
                </c:pt>
              </c:numCache>
            </c:numRef>
          </c:val>
          <c:smooth val="0"/>
          <c:extLst>
            <c:ext xmlns:c16="http://schemas.microsoft.com/office/drawing/2014/chart" uri="{C3380CC4-5D6E-409C-BE32-E72D297353CC}">
              <c16:uniqueId val="{00000001-B26B-2640-BAE1-6126B8EF7CB0}"/>
            </c:ext>
          </c:extLst>
        </c:ser>
        <c:ser>
          <c:idx val="2"/>
          <c:order val="2"/>
          <c:tx>
            <c:strRef>
              <c:f>'Weighted average'!$A$25</c:f>
              <c:strCache>
                <c:ptCount val="1"/>
                <c:pt idx="0">
                  <c:v>Biosampler</c:v>
                </c:pt>
              </c:strCache>
            </c:strRef>
          </c:tx>
          <c:marker>
            <c:spPr>
              <a:scene3d>
                <a:camera prst="orthographicFront"/>
                <a:lightRig rig="threePt" dir="t"/>
              </a:scene3d>
              <a:sp3d>
                <a:bevelT w="190500" h="38100"/>
              </a:sp3d>
            </c:spPr>
          </c:marker>
          <c:cat>
            <c:strRef>
              <c:f>'Per volume (possibl correct)'!$BS$22:$DO$22</c:f>
              <c:strCache>
                <c:ptCount val="49"/>
                <c:pt idx="0">
                  <c:v>Li</c:v>
                </c:pt>
                <c:pt idx="1">
                  <c:v>B</c:v>
                </c:pt>
                <c:pt idx="2">
                  <c:v>Na</c:v>
                </c:pt>
                <c:pt idx="3">
                  <c:v>Mg</c:v>
                </c:pt>
                <c:pt idx="4">
                  <c:v>Al</c:v>
                </c:pt>
                <c:pt idx="5">
                  <c:v>P</c:v>
                </c:pt>
                <c:pt idx="6">
                  <c:v>S</c:v>
                </c:pt>
                <c:pt idx="7">
                  <c:v>K</c:v>
                </c:pt>
                <c:pt idx="8">
                  <c:v>Ca</c:v>
                </c:pt>
                <c:pt idx="9">
                  <c:v>Sc</c:v>
                </c:pt>
                <c:pt idx="10">
                  <c:v>Ti</c:v>
                </c:pt>
                <c:pt idx="11">
                  <c:v>V</c:v>
                </c:pt>
                <c:pt idx="12">
                  <c:v>Cr</c:v>
                </c:pt>
                <c:pt idx="13">
                  <c:v>Mn</c:v>
                </c:pt>
                <c:pt idx="14">
                  <c:v>Fe</c:v>
                </c:pt>
                <c:pt idx="15">
                  <c:v>Co</c:v>
                </c:pt>
                <c:pt idx="16">
                  <c:v>Ni</c:v>
                </c:pt>
                <c:pt idx="17">
                  <c:v>Cu</c:v>
                </c:pt>
                <c:pt idx="18">
                  <c:v>Zn</c:v>
                </c:pt>
                <c:pt idx="19">
                  <c:v>As</c:v>
                </c:pt>
                <c:pt idx="20">
                  <c:v>Rb</c:v>
                </c:pt>
                <c:pt idx="21">
                  <c:v>Sr</c:v>
                </c:pt>
                <c:pt idx="22">
                  <c:v>Y</c:v>
                </c:pt>
                <c:pt idx="23">
                  <c:v>Nb</c:v>
                </c:pt>
                <c:pt idx="24">
                  <c:v>Mo</c:v>
                </c:pt>
                <c:pt idx="25">
                  <c:v>Rh</c:v>
                </c:pt>
                <c:pt idx="26">
                  <c:v>Pd</c:v>
                </c:pt>
                <c:pt idx="27">
                  <c:v>Ag</c:v>
                </c:pt>
                <c:pt idx="28">
                  <c:v>Cd</c:v>
                </c:pt>
                <c:pt idx="29">
                  <c:v>Sn</c:v>
                </c:pt>
                <c:pt idx="30">
                  <c:v>Sb</c:v>
                </c:pt>
                <c:pt idx="31">
                  <c:v>Cs</c:v>
                </c:pt>
                <c:pt idx="32">
                  <c:v>Ba</c:v>
                </c:pt>
                <c:pt idx="33">
                  <c:v>La</c:v>
                </c:pt>
                <c:pt idx="34">
                  <c:v>Ce</c:v>
                </c:pt>
                <c:pt idx="35">
                  <c:v>Pr</c:v>
                </c:pt>
                <c:pt idx="36">
                  <c:v>Nd</c:v>
                </c:pt>
                <c:pt idx="37">
                  <c:v>Sm</c:v>
                </c:pt>
                <c:pt idx="38">
                  <c:v>Eu</c:v>
                </c:pt>
                <c:pt idx="39">
                  <c:v>Dy</c:v>
                </c:pt>
                <c:pt idx="40">
                  <c:v>Ho</c:v>
                </c:pt>
                <c:pt idx="41">
                  <c:v>Yb</c:v>
                </c:pt>
                <c:pt idx="42">
                  <c:v>Lu</c:v>
                </c:pt>
                <c:pt idx="43">
                  <c:v>W</c:v>
                </c:pt>
                <c:pt idx="44">
                  <c:v>Pt</c:v>
                </c:pt>
                <c:pt idx="45">
                  <c:v>Ti</c:v>
                </c:pt>
                <c:pt idx="46">
                  <c:v>Pb</c:v>
                </c:pt>
                <c:pt idx="47">
                  <c:v>Th</c:v>
                </c:pt>
                <c:pt idx="48">
                  <c:v>U</c:v>
                </c:pt>
              </c:strCache>
            </c:strRef>
          </c:cat>
          <c:val>
            <c:numRef>
              <c:f>'Weighted average'!$BV$25:$DR$25</c:f>
              <c:numCache>
                <c:formatCode>0.0</c:formatCode>
                <c:ptCount val="49"/>
                <c:pt idx="0">
                  <c:v>0.79233260645520798</c:v>
                </c:pt>
                <c:pt idx="1">
                  <c:v>39.579940049530499</c:v>
                </c:pt>
                <c:pt idx="2">
                  <c:v>1827.818181832733</c:v>
                </c:pt>
                <c:pt idx="3">
                  <c:v>226.72329426678581</c:v>
                </c:pt>
                <c:pt idx="4">
                  <c:v>147.34634435009599</c:v>
                </c:pt>
                <c:pt idx="5">
                  <c:v>25.260673835289879</c:v>
                </c:pt>
                <c:pt idx="6">
                  <c:v>1118.8248160165761</c:v>
                </c:pt>
                <c:pt idx="7">
                  <c:v>424.37977205203771</c:v>
                </c:pt>
                <c:pt idx="8">
                  <c:v>874.3255112441517</c:v>
                </c:pt>
                <c:pt idx="9">
                  <c:v>4.3435513089242397E-3</c:v>
                </c:pt>
                <c:pt idx="10">
                  <c:v>1.967580382374623</c:v>
                </c:pt>
                <c:pt idx="11">
                  <c:v>1.5068759217129839</c:v>
                </c:pt>
                <c:pt idx="12">
                  <c:v>0.67583872629336095</c:v>
                </c:pt>
                <c:pt idx="13">
                  <c:v>7.6369156210656817</c:v>
                </c:pt>
                <c:pt idx="14">
                  <c:v>71.329369877602545</c:v>
                </c:pt>
                <c:pt idx="15">
                  <c:v>0.76641065859204704</c:v>
                </c:pt>
                <c:pt idx="16">
                  <c:v>2.534725422086995</c:v>
                </c:pt>
                <c:pt idx="17">
                  <c:v>122.9766449529637</c:v>
                </c:pt>
                <c:pt idx="18">
                  <c:v>206.06833396123571</c:v>
                </c:pt>
                <c:pt idx="19">
                  <c:v>0.85444079322177802</c:v>
                </c:pt>
                <c:pt idx="20">
                  <c:v>0.36292027890464301</c:v>
                </c:pt>
                <c:pt idx="21">
                  <c:v>6.2958587495762366</c:v>
                </c:pt>
                <c:pt idx="22">
                  <c:v>1.9062334393102599E-2</c:v>
                </c:pt>
                <c:pt idx="23">
                  <c:v>8.6193763561484091E-3</c:v>
                </c:pt>
                <c:pt idx="24">
                  <c:v>1.4918478916025979</c:v>
                </c:pt>
                <c:pt idx="25">
                  <c:v>1.9772715932957E-2</c:v>
                </c:pt>
                <c:pt idx="26">
                  <c:v>4.2756773057338597E-2</c:v>
                </c:pt>
                <c:pt idx="27">
                  <c:v>0.70036840221166696</c:v>
                </c:pt>
                <c:pt idx="28">
                  <c:v>0.286144757123791</c:v>
                </c:pt>
                <c:pt idx="29">
                  <c:v>1.821787579767794</c:v>
                </c:pt>
                <c:pt idx="30">
                  <c:v>5.4828756095094766</c:v>
                </c:pt>
                <c:pt idx="31">
                  <c:v>1.2257288044165E-2</c:v>
                </c:pt>
                <c:pt idx="32">
                  <c:v>58.373765600155352</c:v>
                </c:pt>
                <c:pt idx="37">
                  <c:v>2.3813759794821098E-3</c:v>
                </c:pt>
                <c:pt idx="38">
                  <c:v>2.2709916915636199E-2</c:v>
                </c:pt>
                <c:pt idx="39">
                  <c:v>2.4304287992462101E-3</c:v>
                </c:pt>
                <c:pt idx="40">
                  <c:v>5.1420659775278999E-4</c:v>
                </c:pt>
                <c:pt idx="41">
                  <c:v>1.8622959347519301E-3</c:v>
                </c:pt>
                <c:pt idx="42">
                  <c:v>2.9270015169570403E-4</c:v>
                </c:pt>
                <c:pt idx="43">
                  <c:v>0.123918898741902</c:v>
                </c:pt>
                <c:pt idx="44">
                  <c:v>1.65916214896659E-3</c:v>
                </c:pt>
                <c:pt idx="45">
                  <c:v>1.4800680268791701E-2</c:v>
                </c:pt>
                <c:pt idx="46">
                  <c:v>2.0285427617501801</c:v>
                </c:pt>
                <c:pt idx="47">
                  <c:v>2.2029435341832E-3</c:v>
                </c:pt>
                <c:pt idx="48">
                  <c:v>7.0501115663469099E-3</c:v>
                </c:pt>
              </c:numCache>
            </c:numRef>
          </c:val>
          <c:smooth val="0"/>
          <c:extLst>
            <c:ext xmlns:c16="http://schemas.microsoft.com/office/drawing/2014/chart" uri="{C3380CC4-5D6E-409C-BE32-E72D297353CC}">
              <c16:uniqueId val="{00000002-B26B-2640-BAE1-6126B8EF7CB0}"/>
            </c:ext>
          </c:extLst>
        </c:ser>
        <c:dLbls>
          <c:showLegendKey val="0"/>
          <c:showVal val="0"/>
          <c:showCatName val="0"/>
          <c:showSerName val="0"/>
          <c:showPercent val="0"/>
          <c:showBubbleSize val="0"/>
        </c:dLbls>
        <c:marker val="1"/>
        <c:smooth val="0"/>
        <c:axId val="2141700904"/>
        <c:axId val="2141705880"/>
      </c:lineChart>
      <c:catAx>
        <c:axId val="2141700904"/>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2141705880"/>
        <c:crossesAt val="1.00000000000001E-7"/>
        <c:auto val="1"/>
        <c:lblAlgn val="ctr"/>
        <c:lblOffset val="100"/>
        <c:noMultiLvlLbl val="0"/>
      </c:catAx>
      <c:valAx>
        <c:axId val="2141705880"/>
        <c:scaling>
          <c:logBase val="10"/>
          <c:orientation val="minMax"/>
        </c:scaling>
        <c:delete val="0"/>
        <c:axPos val="l"/>
        <c:majorGridlines/>
        <c:title>
          <c:tx>
            <c:rich>
              <a:bodyPr rot="-5400000" vert="horz"/>
              <a:lstStyle/>
              <a:p>
                <a:pPr>
                  <a:defRPr sz="1200" b="0">
                    <a:latin typeface="Times New Roman" pitchFamily="18" charset="0"/>
                    <a:cs typeface="Times New Roman" pitchFamily="18" charset="0"/>
                  </a:defRPr>
                </a:pPr>
                <a:r>
                  <a:rPr lang="en-US" sz="1200" b="0" dirty="0">
                    <a:latin typeface="Times New Roman" pitchFamily="18" charset="0"/>
                    <a:cs typeface="Times New Roman" pitchFamily="18" charset="0"/>
                  </a:rPr>
                  <a:t>Weighted</a:t>
                </a:r>
                <a:r>
                  <a:rPr lang="en-US" sz="1200" b="0" baseline="0" dirty="0">
                    <a:latin typeface="Times New Roman" pitchFamily="18" charset="0"/>
                    <a:cs typeface="Times New Roman" pitchFamily="18" charset="0"/>
                  </a:rPr>
                  <a:t> average concentration (ng/m</a:t>
                </a:r>
                <a:r>
                  <a:rPr lang="en-US" sz="1200" b="0" baseline="30000" dirty="0">
                    <a:latin typeface="Times New Roman" pitchFamily="18" charset="0"/>
                    <a:cs typeface="Times New Roman" pitchFamily="18" charset="0"/>
                  </a:rPr>
                  <a:t>3</a:t>
                </a:r>
                <a:r>
                  <a:rPr lang="en-US" sz="1200" b="0" baseline="0" dirty="0">
                    <a:latin typeface="Times New Roman" pitchFamily="18" charset="0"/>
                    <a:cs typeface="Times New Roman" pitchFamily="18" charset="0"/>
                  </a:rPr>
                  <a:t>)</a:t>
                </a:r>
                <a:endParaRPr lang="en-US" sz="1200" b="0" dirty="0">
                  <a:latin typeface="Times New Roman" pitchFamily="18" charset="0"/>
                  <a:cs typeface="Times New Roman" pitchFamily="18" charset="0"/>
                </a:endParaRPr>
              </a:p>
            </c:rich>
          </c:tx>
          <c:overlay val="0"/>
        </c:title>
        <c:numFmt formatCode="General" sourceLinked="0"/>
        <c:majorTickMark val="out"/>
        <c:minorTickMark val="none"/>
        <c:tickLblPos val="nextTo"/>
        <c:txPr>
          <a:bodyPr/>
          <a:lstStyle/>
          <a:p>
            <a:pPr>
              <a:defRPr sz="1200">
                <a:latin typeface="Times New Roman" pitchFamily="18" charset="0"/>
                <a:cs typeface="Times New Roman" pitchFamily="18" charset="0"/>
              </a:defRPr>
            </a:pPr>
            <a:endParaRPr lang="en-US"/>
          </a:p>
        </c:txPr>
        <c:crossAx val="2141700904"/>
        <c:crosses val="autoZero"/>
        <c:crossBetween val="between"/>
      </c:valAx>
    </c:plotArea>
    <c:legend>
      <c:legendPos val="t"/>
      <c:layout>
        <c:manualLayout>
          <c:xMode val="edge"/>
          <c:yMode val="edge"/>
          <c:x val="0.331317357069497"/>
          <c:y val="1.9607843137254902E-2"/>
          <c:w val="0.33011890904941299"/>
          <c:h val="6.2604858216252404E-2"/>
        </c:manualLayout>
      </c:layout>
      <c:overlay val="0"/>
      <c:txPr>
        <a:bodyPr/>
        <a:lstStyle/>
        <a:p>
          <a:pPr>
            <a:defRPr sz="1200">
              <a:latin typeface="Times New Roman" pitchFamily="18" charset="0"/>
              <a:cs typeface="Times New Roman" pitchFamily="18" charset="0"/>
            </a:defRPr>
          </a:pPr>
          <a:endParaRPr lang="en-US"/>
        </a:p>
      </c:txPr>
    </c:legend>
    <c:plotVisOnly val="1"/>
    <c:dispBlanksAs val="gap"/>
    <c:showDLblsOverMax val="0"/>
  </c:chart>
  <c:spPr>
    <a:solidFill>
      <a:srgbClr val="FFFFFF">
        <a:lumMod val="95000"/>
      </a:srgbClr>
    </a:solidFill>
    <a:ln w="25400">
      <a:solidFill>
        <a:srgbClr val="7E0000"/>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scatterChart>
        <c:scatterStyle val="lineMarker"/>
        <c:varyColors val="0"/>
        <c:ser>
          <c:idx val="0"/>
          <c:order val="0"/>
          <c:tx>
            <c:v>Fe</c:v>
          </c:tx>
          <c:spPr>
            <a:ln w="28575">
              <a:noFill/>
            </a:ln>
          </c:spPr>
          <c:marker>
            <c:symbol val="x"/>
            <c:size val="7"/>
            <c:spPr>
              <a:solidFill>
                <a:schemeClr val="accent6"/>
              </a:solidFill>
            </c:spPr>
          </c:marker>
          <c:trendline>
            <c:trendlineType val="linear"/>
            <c:intercept val="0"/>
            <c:dispRSqr val="1"/>
            <c:dispEq val="1"/>
            <c:trendlineLbl>
              <c:layout>
                <c:manualLayout>
                  <c:x val="0.13475964809954299"/>
                  <c:y val="-0.28526318454566202"/>
                </c:manualLayout>
              </c:layout>
              <c:tx>
                <c:rich>
                  <a:bodyPr/>
                  <a:lstStyle/>
                  <a:p>
                    <a:pPr>
                      <a:defRPr sz="1400"/>
                    </a:pPr>
                    <a:r>
                      <a:rPr lang="en-US" sz="1400" baseline="0" dirty="0"/>
                      <a:t>y = 0.97x
R² = 0.95</a:t>
                    </a:r>
                    <a:endParaRPr lang="en-US" sz="1400" dirty="0"/>
                  </a:p>
                </c:rich>
              </c:tx>
              <c:numFmt formatCode="General" sourceLinked="0"/>
            </c:trendlineLbl>
          </c:trendline>
          <c:xVal>
            <c:numRef>
              <c:f>'[USC_Online_suspensionsMM_052815vF (1).xlsx]Sheet1'!$B$13:$B$18</c:f>
              <c:numCache>
                <c:formatCode>General</c:formatCode>
                <c:ptCount val="6"/>
                <c:pt idx="0">
                  <c:v>108.7022232248067</c:v>
                </c:pt>
                <c:pt idx="1">
                  <c:v>17.719499796067211</c:v>
                </c:pt>
                <c:pt idx="2">
                  <c:v>8.5038973066198</c:v>
                </c:pt>
                <c:pt idx="3">
                  <c:v>8.3156722147499202</c:v>
                </c:pt>
                <c:pt idx="4">
                  <c:v>24.053367854009881</c:v>
                </c:pt>
                <c:pt idx="5">
                  <c:v>11.98076824584083</c:v>
                </c:pt>
              </c:numCache>
            </c:numRef>
          </c:xVal>
          <c:yVal>
            <c:numRef>
              <c:f>'[USC_Online_suspensionsMM_052815vF (1).xlsx]Sheet1'!$J$13:$J$18</c:f>
              <c:numCache>
                <c:formatCode>General</c:formatCode>
                <c:ptCount val="6"/>
                <c:pt idx="0">
                  <c:v>100</c:v>
                </c:pt>
                <c:pt idx="1">
                  <c:v>20</c:v>
                </c:pt>
                <c:pt idx="2">
                  <c:v>8</c:v>
                </c:pt>
                <c:pt idx="3">
                  <c:v>15</c:v>
                </c:pt>
                <c:pt idx="4">
                  <c:v>40</c:v>
                </c:pt>
                <c:pt idx="5">
                  <c:v>15</c:v>
                </c:pt>
              </c:numCache>
            </c:numRef>
          </c:yVal>
          <c:smooth val="0"/>
          <c:extLst>
            <c:ext xmlns:c16="http://schemas.microsoft.com/office/drawing/2014/chart" uri="{C3380CC4-5D6E-409C-BE32-E72D297353CC}">
              <c16:uniqueId val="{00000001-3C8F-BC48-8FC5-A1036C853841}"/>
            </c:ext>
          </c:extLst>
        </c:ser>
        <c:dLbls>
          <c:showLegendKey val="0"/>
          <c:showVal val="0"/>
          <c:showCatName val="0"/>
          <c:showSerName val="0"/>
          <c:showPercent val="0"/>
          <c:showBubbleSize val="0"/>
        </c:dLbls>
        <c:axId val="2141104984"/>
        <c:axId val="2141110280"/>
      </c:scatterChart>
      <c:valAx>
        <c:axId val="2141104984"/>
        <c:scaling>
          <c:logBase val="10"/>
          <c:orientation val="minMax"/>
          <c:max val="1000"/>
        </c:scaling>
        <c:delete val="0"/>
        <c:axPos val="b"/>
        <c:title>
          <c:tx>
            <c:rich>
              <a:bodyPr/>
              <a:lstStyle/>
              <a:p>
                <a:pPr>
                  <a:defRPr/>
                </a:pPr>
                <a:r>
                  <a:rPr lang="en-US" dirty="0"/>
                  <a:t>ICPMS data (ppb)</a:t>
                </a:r>
              </a:p>
            </c:rich>
          </c:tx>
          <c:overlay val="0"/>
        </c:title>
        <c:numFmt formatCode="General" sourceLinked="1"/>
        <c:majorTickMark val="out"/>
        <c:minorTickMark val="none"/>
        <c:tickLblPos val="nextTo"/>
        <c:crossAx val="2141110280"/>
        <c:crossesAt val="1"/>
        <c:crossBetween val="midCat"/>
      </c:valAx>
      <c:valAx>
        <c:axId val="2141110280"/>
        <c:scaling>
          <c:logBase val="10"/>
          <c:orientation val="minMax"/>
          <c:max val="1000"/>
        </c:scaling>
        <c:delete val="0"/>
        <c:axPos val="l"/>
        <c:majorGridlines/>
        <c:title>
          <c:tx>
            <c:rich>
              <a:bodyPr rot="-5400000" vert="horz"/>
              <a:lstStyle/>
              <a:p>
                <a:pPr>
                  <a:defRPr/>
                </a:pPr>
                <a:r>
                  <a:rPr lang="en-US" dirty="0"/>
                  <a:t>Online monitor data (ppb)</a:t>
                </a:r>
              </a:p>
            </c:rich>
          </c:tx>
          <c:overlay val="0"/>
        </c:title>
        <c:numFmt formatCode="General" sourceLinked="1"/>
        <c:majorTickMark val="out"/>
        <c:minorTickMark val="none"/>
        <c:tickLblPos val="nextTo"/>
        <c:crossAx val="2141104984"/>
        <c:crossesAt val="1"/>
        <c:crossBetween val="midCat"/>
      </c:valAx>
    </c:plotArea>
    <c:plotVisOnly val="1"/>
    <c:dispBlanksAs val="gap"/>
    <c:showDLblsOverMax val="0"/>
  </c:chart>
  <c:spPr>
    <a:solidFill>
      <a:schemeClr val="accent3">
        <a:lumMod val="50000"/>
      </a:schemeClr>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scatterChart>
        <c:scatterStyle val="lineMarker"/>
        <c:varyColors val="0"/>
        <c:ser>
          <c:idx val="0"/>
          <c:order val="0"/>
          <c:tx>
            <c:v>Mn</c:v>
          </c:tx>
          <c:spPr>
            <a:ln w="28575">
              <a:noFill/>
            </a:ln>
          </c:spPr>
          <c:marker>
            <c:symbol val="plus"/>
            <c:size val="7"/>
            <c:spPr>
              <a:solidFill>
                <a:srgbClr val="FF0000"/>
              </a:solidFill>
            </c:spPr>
          </c:marker>
          <c:trendline>
            <c:trendlineType val="linear"/>
            <c:intercept val="0"/>
            <c:dispRSqr val="1"/>
            <c:dispEq val="1"/>
            <c:trendlineLbl>
              <c:layout>
                <c:manualLayout>
                  <c:x val="0.187776187067526"/>
                  <c:y val="-0.33569553805774299"/>
                </c:manualLayout>
              </c:layout>
              <c:tx>
                <c:rich>
                  <a:bodyPr/>
                  <a:lstStyle/>
                  <a:p>
                    <a:pPr>
                      <a:defRPr sz="1400"/>
                    </a:pPr>
                    <a:r>
                      <a:rPr lang="en-US" sz="1400" baseline="0" dirty="0"/>
                      <a:t>y = 1.08x
R² = 0.94</a:t>
                    </a:r>
                    <a:endParaRPr lang="en-US" sz="1400" dirty="0"/>
                  </a:p>
                </c:rich>
              </c:tx>
              <c:numFmt formatCode="General" sourceLinked="0"/>
            </c:trendlineLbl>
          </c:trendline>
          <c:errBars>
            <c:errDir val="y"/>
            <c:errBarType val="both"/>
            <c:errValType val="cust"/>
            <c:noEndCap val="0"/>
            <c:plus>
              <c:numRef>
                <c:f>'[USC_Online_suspensionsMM_052815vF (1).xlsx]Sheet1'!$E$13:$E$18</c:f>
                <c:numCache>
                  <c:formatCode>General</c:formatCode>
                  <c:ptCount val="6"/>
                  <c:pt idx="0">
                    <c:v>0.94384595777129399</c:v>
                  </c:pt>
                  <c:pt idx="1">
                    <c:v>0.53714217027537103</c:v>
                  </c:pt>
                  <c:pt idx="2">
                    <c:v>0.129110303890382</c:v>
                  </c:pt>
                  <c:pt idx="3">
                    <c:v>0.21865607645358601</c:v>
                  </c:pt>
                  <c:pt idx="4">
                    <c:v>0.130299545343594</c:v>
                  </c:pt>
                  <c:pt idx="5">
                    <c:v>0.30679108696712598</c:v>
                  </c:pt>
                </c:numCache>
              </c:numRef>
            </c:plus>
            <c:minus>
              <c:numRef>
                <c:f>'[USC_Online_suspensionsMM_052815vF (1).xlsx]Sheet1'!$E$13:$E$18</c:f>
                <c:numCache>
                  <c:formatCode>General</c:formatCode>
                  <c:ptCount val="6"/>
                  <c:pt idx="0">
                    <c:v>0.94384595777129399</c:v>
                  </c:pt>
                  <c:pt idx="1">
                    <c:v>0.53714217027537103</c:v>
                  </c:pt>
                  <c:pt idx="2">
                    <c:v>0.129110303890382</c:v>
                  </c:pt>
                  <c:pt idx="3">
                    <c:v>0.21865607645358601</c:v>
                  </c:pt>
                  <c:pt idx="4">
                    <c:v>0.130299545343594</c:v>
                  </c:pt>
                  <c:pt idx="5">
                    <c:v>0.30679108696712598</c:v>
                  </c:pt>
                </c:numCache>
              </c:numRef>
            </c:minus>
          </c:errBars>
          <c:xVal>
            <c:numRef>
              <c:f>'[USC_Online_suspensionsMM_052815vF (1).xlsx]Sheet1'!$D$13:$D$18</c:f>
              <c:numCache>
                <c:formatCode>General</c:formatCode>
                <c:ptCount val="6"/>
                <c:pt idx="0">
                  <c:v>16.570413056588201</c:v>
                </c:pt>
                <c:pt idx="1">
                  <c:v>7.20685955385329</c:v>
                </c:pt>
                <c:pt idx="2">
                  <c:v>1.967804165243167</c:v>
                </c:pt>
                <c:pt idx="3">
                  <c:v>3.3023683313616741</c:v>
                </c:pt>
                <c:pt idx="4">
                  <c:v>1.7690767499173801</c:v>
                </c:pt>
                <c:pt idx="5">
                  <c:v>4.5639679024701376</c:v>
                </c:pt>
              </c:numCache>
            </c:numRef>
          </c:xVal>
          <c:yVal>
            <c:numRef>
              <c:f>'[USC_Online_suspensionsMM_052815vF (1).xlsx]Sheet1'!$L$13:$L$18</c:f>
              <c:numCache>
                <c:formatCode>General</c:formatCode>
                <c:ptCount val="6"/>
                <c:pt idx="0">
                  <c:v>17</c:v>
                </c:pt>
                <c:pt idx="1">
                  <c:v>10</c:v>
                </c:pt>
                <c:pt idx="2">
                  <c:v>2</c:v>
                </c:pt>
                <c:pt idx="3">
                  <c:v>5</c:v>
                </c:pt>
                <c:pt idx="4">
                  <c:v>3</c:v>
                </c:pt>
                <c:pt idx="5">
                  <c:v>4</c:v>
                </c:pt>
              </c:numCache>
            </c:numRef>
          </c:yVal>
          <c:smooth val="0"/>
          <c:extLst>
            <c:ext xmlns:c16="http://schemas.microsoft.com/office/drawing/2014/chart" uri="{C3380CC4-5D6E-409C-BE32-E72D297353CC}">
              <c16:uniqueId val="{00000001-3293-1B46-AC8F-C014EA9718D6}"/>
            </c:ext>
          </c:extLst>
        </c:ser>
        <c:dLbls>
          <c:showLegendKey val="0"/>
          <c:showVal val="0"/>
          <c:showCatName val="0"/>
          <c:showSerName val="0"/>
          <c:showPercent val="0"/>
          <c:showBubbleSize val="0"/>
        </c:dLbls>
        <c:axId val="2141145544"/>
        <c:axId val="2141150840"/>
      </c:scatterChart>
      <c:valAx>
        <c:axId val="2141145544"/>
        <c:scaling>
          <c:logBase val="10"/>
          <c:orientation val="minMax"/>
          <c:min val="1"/>
        </c:scaling>
        <c:delete val="0"/>
        <c:axPos val="b"/>
        <c:title>
          <c:tx>
            <c:rich>
              <a:bodyPr/>
              <a:lstStyle/>
              <a:p>
                <a:pPr>
                  <a:defRPr/>
                </a:pPr>
                <a:r>
                  <a:rPr lang="en-US" dirty="0"/>
                  <a:t>ICPMS data (ppb)</a:t>
                </a:r>
              </a:p>
            </c:rich>
          </c:tx>
          <c:overlay val="0"/>
        </c:title>
        <c:numFmt formatCode="General" sourceLinked="1"/>
        <c:majorTickMark val="out"/>
        <c:minorTickMark val="none"/>
        <c:tickLblPos val="nextTo"/>
        <c:crossAx val="2141150840"/>
        <c:crossesAt val="0.1"/>
        <c:crossBetween val="midCat"/>
      </c:valAx>
      <c:valAx>
        <c:axId val="2141150840"/>
        <c:scaling>
          <c:logBase val="10"/>
          <c:orientation val="minMax"/>
        </c:scaling>
        <c:delete val="0"/>
        <c:axPos val="l"/>
        <c:majorGridlines/>
        <c:title>
          <c:tx>
            <c:rich>
              <a:bodyPr rot="-5400000" vert="horz"/>
              <a:lstStyle/>
              <a:p>
                <a:pPr>
                  <a:defRPr/>
                </a:pPr>
                <a:r>
                  <a:rPr lang="en-US" dirty="0"/>
                  <a:t>Online monitor data (ppb)</a:t>
                </a:r>
              </a:p>
            </c:rich>
          </c:tx>
          <c:overlay val="0"/>
        </c:title>
        <c:numFmt formatCode="General" sourceLinked="1"/>
        <c:majorTickMark val="out"/>
        <c:minorTickMark val="none"/>
        <c:tickLblPos val="nextTo"/>
        <c:crossAx val="2141145544"/>
        <c:crossesAt val="0.1"/>
        <c:crossBetween val="midCat"/>
      </c:valAx>
    </c:plotArea>
    <c:plotVisOnly val="1"/>
    <c:dispBlanksAs val="gap"/>
    <c:showDLblsOverMax val="0"/>
  </c:chart>
  <c:spPr>
    <a:solidFill>
      <a:schemeClr val="accent4">
        <a:lumMod val="50000"/>
      </a:schemeClr>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scatterChart>
        <c:scatterStyle val="lineMarker"/>
        <c:varyColors val="0"/>
        <c:ser>
          <c:idx val="0"/>
          <c:order val="0"/>
          <c:tx>
            <c:v>Cr</c:v>
          </c:tx>
          <c:spPr>
            <a:ln w="28575">
              <a:noFill/>
            </a:ln>
          </c:spPr>
          <c:marker>
            <c:symbol val="x"/>
            <c:size val="8"/>
            <c:spPr>
              <a:solidFill>
                <a:srgbClr val="3366FF"/>
              </a:solidFill>
            </c:spPr>
          </c:marker>
          <c:trendline>
            <c:trendlineType val="linear"/>
            <c:intercept val="0"/>
            <c:dispRSqr val="1"/>
            <c:dispEq val="1"/>
            <c:trendlineLbl>
              <c:layout>
                <c:manualLayout>
                  <c:x val="0.150567585301837"/>
                  <c:y val="-0.31003313499839702"/>
                </c:manualLayout>
              </c:layout>
              <c:tx>
                <c:rich>
                  <a:bodyPr/>
                  <a:lstStyle/>
                  <a:p>
                    <a:pPr>
                      <a:defRPr sz="1400"/>
                    </a:pPr>
                    <a:r>
                      <a:rPr lang="en-US" sz="1400" baseline="0" dirty="0"/>
                      <a:t>y = 0.87x
R² = 0.985</a:t>
                    </a:r>
                    <a:endParaRPr lang="en-US" sz="1400" dirty="0"/>
                  </a:p>
                </c:rich>
              </c:tx>
              <c:numFmt formatCode="General" sourceLinked="0"/>
            </c:trendlineLbl>
          </c:trendline>
          <c:xVal>
            <c:numRef>
              <c:f>'[USC_Online_suspensionsMM_052815vF (1).xlsx]Sheet1'!$F$13:$F$18</c:f>
              <c:numCache>
                <c:formatCode>General</c:formatCode>
                <c:ptCount val="6"/>
                <c:pt idx="0">
                  <c:v>9.4728677540510855</c:v>
                </c:pt>
                <c:pt idx="1">
                  <c:v>2.567455109280504</c:v>
                </c:pt>
                <c:pt idx="2">
                  <c:v>1.18613203697486</c:v>
                </c:pt>
                <c:pt idx="3">
                  <c:v>1.6698610047858129</c:v>
                </c:pt>
                <c:pt idx="4">
                  <c:v>2.0200774893142461</c:v>
                </c:pt>
                <c:pt idx="5">
                  <c:v>1.846386332923704</c:v>
                </c:pt>
              </c:numCache>
            </c:numRef>
          </c:xVal>
          <c:yVal>
            <c:numRef>
              <c:f>'[USC_Online_suspensionsMM_052815vF (1).xlsx]Sheet1'!$N$13:$N$18</c:f>
              <c:numCache>
                <c:formatCode>General</c:formatCode>
                <c:ptCount val="6"/>
                <c:pt idx="0">
                  <c:v>8</c:v>
                </c:pt>
                <c:pt idx="1">
                  <c:v>2.2999999999999998</c:v>
                </c:pt>
                <c:pt idx="2">
                  <c:v>0.8</c:v>
                </c:pt>
                <c:pt idx="3">
                  <c:v>2</c:v>
                </c:pt>
                <c:pt idx="4">
                  <c:v>1.5</c:v>
                </c:pt>
                <c:pt idx="5">
                  <c:v>1.3</c:v>
                </c:pt>
              </c:numCache>
            </c:numRef>
          </c:yVal>
          <c:smooth val="0"/>
          <c:extLst>
            <c:ext xmlns:c16="http://schemas.microsoft.com/office/drawing/2014/chart" uri="{C3380CC4-5D6E-409C-BE32-E72D297353CC}">
              <c16:uniqueId val="{00000001-82F7-9D49-91CE-69048D2CF817}"/>
            </c:ext>
          </c:extLst>
        </c:ser>
        <c:dLbls>
          <c:showLegendKey val="0"/>
          <c:showVal val="0"/>
          <c:showCatName val="0"/>
          <c:showSerName val="0"/>
          <c:showPercent val="0"/>
          <c:showBubbleSize val="0"/>
        </c:dLbls>
        <c:axId val="2140365800"/>
        <c:axId val="2140360504"/>
      </c:scatterChart>
      <c:valAx>
        <c:axId val="2140365800"/>
        <c:scaling>
          <c:logBase val="10"/>
          <c:orientation val="minMax"/>
          <c:max val="100"/>
          <c:min val="0.1"/>
        </c:scaling>
        <c:delete val="0"/>
        <c:axPos val="b"/>
        <c:title>
          <c:tx>
            <c:rich>
              <a:bodyPr/>
              <a:lstStyle/>
              <a:p>
                <a:pPr>
                  <a:defRPr/>
                </a:pPr>
                <a:r>
                  <a:rPr lang="en-US" dirty="0"/>
                  <a:t>ICPMS data (ppb)</a:t>
                </a:r>
              </a:p>
            </c:rich>
          </c:tx>
          <c:overlay val="0"/>
        </c:title>
        <c:numFmt formatCode="General" sourceLinked="1"/>
        <c:majorTickMark val="out"/>
        <c:minorTickMark val="none"/>
        <c:tickLblPos val="nextTo"/>
        <c:crossAx val="2140360504"/>
        <c:crossesAt val="0.1"/>
        <c:crossBetween val="midCat"/>
      </c:valAx>
      <c:valAx>
        <c:axId val="2140360504"/>
        <c:scaling>
          <c:logBase val="10"/>
          <c:orientation val="minMax"/>
          <c:max val="100"/>
        </c:scaling>
        <c:delete val="0"/>
        <c:axPos val="l"/>
        <c:majorGridlines/>
        <c:title>
          <c:tx>
            <c:rich>
              <a:bodyPr rot="-5400000" vert="horz"/>
              <a:lstStyle/>
              <a:p>
                <a:pPr>
                  <a:defRPr/>
                </a:pPr>
                <a:r>
                  <a:rPr lang="en-US" dirty="0"/>
                  <a:t>Online monitor data (ppb)</a:t>
                </a:r>
              </a:p>
            </c:rich>
          </c:tx>
          <c:overlay val="0"/>
        </c:title>
        <c:numFmt formatCode="General" sourceLinked="1"/>
        <c:majorTickMark val="out"/>
        <c:minorTickMark val="none"/>
        <c:tickLblPos val="nextTo"/>
        <c:crossAx val="2140365800"/>
        <c:crossesAt val="0.1"/>
        <c:crossBetween val="midCat"/>
      </c:valAx>
    </c:plotArea>
    <c:plotVisOnly val="1"/>
    <c:dispBlanksAs val="gap"/>
    <c:showDLblsOverMax val="0"/>
  </c:chart>
  <c:spPr>
    <a:solidFill>
      <a:schemeClr val="tx2">
        <a:lumMod val="10000"/>
      </a:schemeClr>
    </a:soli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3D349-1D65-414D-847D-1ABB28D03A2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00B8CD7-5454-476A-BE3E-707B89FD2F20}">
      <dgm:prSet phldrT="[Text]" custT="1">
        <dgm:style>
          <a:lnRef idx="2">
            <a:schemeClr val="accent1"/>
          </a:lnRef>
          <a:fillRef idx="1">
            <a:schemeClr val="lt1"/>
          </a:fillRef>
          <a:effectRef idx="0">
            <a:schemeClr val="accent1"/>
          </a:effectRef>
          <a:fontRef idx="minor">
            <a:schemeClr val="dk1"/>
          </a:fontRef>
        </dgm:style>
      </dgm:prSet>
      <dgm:spPr>
        <a:noFill/>
        <a:ln w="38100">
          <a:solidFill>
            <a:schemeClr val="accent5">
              <a:lumMod val="75000"/>
            </a:schemeClr>
          </a:solidFill>
        </a:ln>
      </dgm:spPr>
      <dgm:t>
        <a:bodyPr/>
        <a:lstStyle/>
        <a:p>
          <a:r>
            <a:rPr lang="en-US" sz="1800" dirty="0">
              <a:latin typeface="MS Reference Sans Serif" pitchFamily="34" charset="0"/>
              <a:cs typeface="Times New Roman" pitchFamily="18" charset="0"/>
            </a:rPr>
            <a:t> 	Biosampler</a:t>
          </a:r>
        </a:p>
        <a:p>
          <a:r>
            <a:rPr lang="en-US" dirty="0">
              <a:latin typeface="MS Reference Sans Serif" pitchFamily="34" charset="0"/>
              <a:cs typeface="Times New Roman" pitchFamily="18" charset="0"/>
            </a:rPr>
            <a:t> 	(Liquid impingement)</a:t>
          </a:r>
        </a:p>
        <a:p>
          <a:r>
            <a:rPr lang="en-US" sz="1400" i="1" dirty="0">
              <a:latin typeface="Arial" pitchFamily="34" charset="0"/>
              <a:cs typeface="Arial" pitchFamily="34" charset="0"/>
            </a:rPr>
            <a:t>	SKC Inc. Eighty Four, PA</a:t>
          </a:r>
        </a:p>
      </dgm:t>
    </dgm:pt>
    <dgm:pt modelId="{54DC3407-6062-4480-B66A-F6B6788905C4}" type="parTrans" cxnId="{906D4B3D-D75F-431A-B05C-501E4CEA2E27}">
      <dgm:prSet/>
      <dgm:spPr/>
      <dgm:t>
        <a:bodyPr/>
        <a:lstStyle/>
        <a:p>
          <a:endParaRPr lang="en-US"/>
        </a:p>
      </dgm:t>
    </dgm:pt>
    <dgm:pt modelId="{AA4803EA-1A86-4FD4-B65D-AF136E06CAB7}" type="sibTrans" cxnId="{906D4B3D-D75F-431A-B05C-501E4CEA2E27}">
      <dgm:prSet/>
      <dgm:spPr/>
      <dgm:t>
        <a:bodyPr/>
        <a:lstStyle/>
        <a:p>
          <a:endParaRPr lang="en-US"/>
        </a:p>
      </dgm:t>
    </dgm:pt>
    <dgm:pt modelId="{73E19A70-71B3-44F6-9270-2F5E088C9A2C}">
      <dgm:prSet phldrT="[Text]" custT="1">
        <dgm:style>
          <a:lnRef idx="2">
            <a:schemeClr val="accent1"/>
          </a:lnRef>
          <a:fillRef idx="1">
            <a:schemeClr val="lt1"/>
          </a:fillRef>
          <a:effectRef idx="0">
            <a:schemeClr val="accent1"/>
          </a:effectRef>
          <a:fontRef idx="minor">
            <a:schemeClr val="dk1"/>
          </a:fontRef>
        </dgm:style>
      </dgm:prSet>
      <dgm:spPr>
        <a:noFill/>
        <a:ln w="38100">
          <a:solidFill>
            <a:schemeClr val="accent5">
              <a:lumMod val="75000"/>
            </a:schemeClr>
          </a:solidFill>
        </a:ln>
      </dgm:spPr>
      <dgm:t>
        <a:bodyPr/>
        <a:lstStyle/>
        <a:p>
          <a:r>
            <a:rPr lang="en-US" sz="2000" dirty="0">
              <a:latin typeface="MS Reference Sans Serif" pitchFamily="34" charset="0"/>
              <a:cs typeface="Times New Roman" pitchFamily="18" charset="0"/>
            </a:rPr>
            <a:t>	Nano-MOUDI </a:t>
          </a:r>
        </a:p>
        <a:p>
          <a:r>
            <a:rPr lang="en-US" sz="2000" dirty="0">
              <a:latin typeface="MS Reference Sans Serif" pitchFamily="34" charset="0"/>
              <a:cs typeface="Times New Roman" pitchFamily="18" charset="0"/>
            </a:rPr>
            <a:t>	</a:t>
          </a:r>
          <a:r>
            <a:rPr lang="en-US" sz="1800" dirty="0">
              <a:latin typeface="MS Reference Sans Serif" pitchFamily="34" charset="0"/>
              <a:cs typeface="Times New Roman" pitchFamily="18" charset="0"/>
            </a:rPr>
            <a:t>(Impaction)</a:t>
          </a:r>
          <a:endParaRPr lang="en-US" sz="700" dirty="0">
            <a:latin typeface="MS Reference Sans Serif" pitchFamily="34" charset="0"/>
            <a:cs typeface="Times New Roman" pitchFamily="18" charset="0"/>
          </a:endParaRPr>
        </a:p>
        <a:p>
          <a:r>
            <a:rPr lang="en-US" sz="1400" i="1" dirty="0">
              <a:latin typeface="Arial" pitchFamily="34" charset="0"/>
              <a:cs typeface="Arial" pitchFamily="34" charset="0"/>
            </a:rPr>
            <a:t>             MSP Corporation, Shoreview, MN</a:t>
          </a:r>
        </a:p>
      </dgm:t>
    </dgm:pt>
    <dgm:pt modelId="{D5E76ACF-D44D-4240-80DF-6099C988EB54}" type="parTrans" cxnId="{C8631887-50BF-49D9-ACE2-D09E2B8EB9B8}">
      <dgm:prSet/>
      <dgm:spPr/>
      <dgm:t>
        <a:bodyPr/>
        <a:lstStyle/>
        <a:p>
          <a:endParaRPr lang="en-US"/>
        </a:p>
      </dgm:t>
    </dgm:pt>
    <dgm:pt modelId="{D8EDBF6D-9765-4A33-8AEB-7BAD1C9E1255}" type="sibTrans" cxnId="{C8631887-50BF-49D9-ACE2-D09E2B8EB9B8}">
      <dgm:prSet/>
      <dgm:spPr/>
      <dgm:t>
        <a:bodyPr/>
        <a:lstStyle/>
        <a:p>
          <a:endParaRPr lang="en-US"/>
        </a:p>
      </dgm:t>
    </dgm:pt>
    <dgm:pt modelId="{DAE2730E-43F8-4E78-878B-EA5BEAE1C9B8}">
      <dgm:prSet phldrT="[Text]" custT="1">
        <dgm:style>
          <a:lnRef idx="2">
            <a:schemeClr val="accent1"/>
          </a:lnRef>
          <a:fillRef idx="1">
            <a:schemeClr val="lt1"/>
          </a:fillRef>
          <a:effectRef idx="0">
            <a:schemeClr val="accent1"/>
          </a:effectRef>
          <a:fontRef idx="minor">
            <a:schemeClr val="dk1"/>
          </a:fontRef>
        </dgm:style>
      </dgm:prSet>
      <dgm:spPr>
        <a:noFill/>
        <a:ln w="38100">
          <a:solidFill>
            <a:schemeClr val="accent5">
              <a:lumMod val="75000"/>
            </a:schemeClr>
          </a:solidFill>
        </a:ln>
      </dgm:spPr>
      <dgm:t>
        <a:bodyPr/>
        <a:lstStyle/>
        <a:p>
          <a:r>
            <a:rPr lang="en-US" sz="1800" dirty="0">
              <a:latin typeface="MS Reference Sans Serif" pitchFamily="34" charset="0"/>
              <a:cs typeface="Times New Roman" pitchFamily="18" charset="0"/>
            </a:rPr>
            <a:t>	Filter</a:t>
          </a:r>
        </a:p>
        <a:p>
          <a:r>
            <a:rPr lang="en-US" sz="1800" dirty="0">
              <a:latin typeface="MS Reference Sans Serif" pitchFamily="34" charset="0"/>
              <a:cs typeface="Times New Roman" pitchFamily="18" charset="0"/>
            </a:rPr>
            <a:t>	(Filtration)</a:t>
          </a:r>
        </a:p>
        <a:p>
          <a:endParaRPr lang="en-US" sz="1800" dirty="0">
            <a:latin typeface="MS Reference Sans Serif" pitchFamily="34" charset="0"/>
            <a:cs typeface="Times New Roman" pitchFamily="18" charset="0"/>
          </a:endParaRPr>
        </a:p>
      </dgm:t>
    </dgm:pt>
    <dgm:pt modelId="{66C2BC11-FBD8-4793-AE23-F609C9FED12B}" type="parTrans" cxnId="{90E10119-0B90-451D-BE6E-B0A88CF66582}">
      <dgm:prSet/>
      <dgm:spPr/>
      <dgm:t>
        <a:bodyPr/>
        <a:lstStyle/>
        <a:p>
          <a:endParaRPr lang="en-US"/>
        </a:p>
      </dgm:t>
    </dgm:pt>
    <dgm:pt modelId="{BF585782-B812-444D-8C96-44CDDC77FAD5}" type="sibTrans" cxnId="{90E10119-0B90-451D-BE6E-B0A88CF66582}">
      <dgm:prSet/>
      <dgm:spPr/>
      <dgm:t>
        <a:bodyPr/>
        <a:lstStyle/>
        <a:p>
          <a:endParaRPr lang="en-US"/>
        </a:p>
      </dgm:t>
    </dgm:pt>
    <dgm:pt modelId="{7194B9AF-14C5-4BAD-9739-32BAD783D9B1}">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r>
            <a:rPr lang="en-US" sz="2000" i="1" dirty="0">
              <a:solidFill>
                <a:srgbClr val="0000FF"/>
              </a:solidFill>
              <a:latin typeface="Arial" pitchFamily="34" charset="0"/>
              <a:cs typeface="Arial" pitchFamily="34" charset="0"/>
            </a:rPr>
            <a:t>cell-free DTT assay</a:t>
          </a:r>
          <a:endParaRPr lang="en-US" sz="2000" b="0" i="1" baseline="0" dirty="0">
            <a:solidFill>
              <a:srgbClr val="0000FF"/>
            </a:solidFill>
            <a:latin typeface="Arial" pitchFamily="34" charset="0"/>
            <a:cs typeface="Arial" pitchFamily="34" charset="0"/>
          </a:endParaRPr>
        </a:p>
      </dgm:t>
    </dgm:pt>
    <dgm:pt modelId="{B060904C-4300-461A-B749-F6E2C75C5675}">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r>
            <a:rPr lang="en-US" sz="2000" i="1" dirty="0">
              <a:solidFill>
                <a:srgbClr val="0000FF"/>
              </a:solidFill>
              <a:latin typeface="Arial" pitchFamily="34" charset="0"/>
              <a:cs typeface="Arial" pitchFamily="34" charset="0"/>
            </a:rPr>
            <a:t>Macrophage ROS</a:t>
          </a:r>
          <a:endParaRPr lang="en-US" sz="2000" i="1" baseline="0" dirty="0">
            <a:solidFill>
              <a:srgbClr val="0000FF"/>
            </a:solidFill>
            <a:latin typeface="Arial" pitchFamily="34" charset="0"/>
            <a:cs typeface="Arial" pitchFamily="34" charset="0"/>
          </a:endParaRPr>
        </a:p>
      </dgm:t>
    </dgm:pt>
    <dgm:pt modelId="{6AD56794-0500-4193-BC2E-2F3D9FA9459F}">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r>
            <a:rPr lang="en-US" sz="2000" baseline="0" dirty="0">
              <a:latin typeface="Arial" pitchFamily="34" charset="0"/>
              <a:cs typeface="Arial" pitchFamily="34" charset="0"/>
            </a:rPr>
            <a:t>Toxicological properties</a:t>
          </a:r>
        </a:p>
      </dgm:t>
    </dgm:pt>
    <dgm:pt modelId="{21CF6A00-218F-495E-8B3B-922F14A29658}" type="sibTrans" cxnId="{4C77A26B-CBA0-4EB9-9346-7C9ABFA69466}">
      <dgm:prSet/>
      <dgm:spPr/>
      <dgm:t>
        <a:bodyPr/>
        <a:lstStyle/>
        <a:p>
          <a:endParaRPr lang="en-US"/>
        </a:p>
      </dgm:t>
    </dgm:pt>
    <dgm:pt modelId="{82515B40-0DD0-4CE0-B206-6B6042D23ECB}" type="parTrans" cxnId="{4C77A26B-CBA0-4EB9-9346-7C9ABFA69466}">
      <dgm:prSet/>
      <dgm:spPr/>
      <dgm:t>
        <a:bodyPr/>
        <a:lstStyle/>
        <a:p>
          <a:endParaRPr lang="en-US"/>
        </a:p>
      </dgm:t>
    </dgm:pt>
    <dgm:pt modelId="{6BF6F2AF-1949-4C36-BADA-B930407CA9D1}" type="sibTrans" cxnId="{F5071213-8E40-4056-9BAB-4A34A07F3AC4}">
      <dgm:prSet/>
      <dgm:spPr/>
      <dgm:t>
        <a:bodyPr/>
        <a:lstStyle/>
        <a:p>
          <a:endParaRPr lang="en-US"/>
        </a:p>
      </dgm:t>
    </dgm:pt>
    <dgm:pt modelId="{86BDB3CB-48E8-4EEC-A031-9271599BA192}" type="parTrans" cxnId="{F5071213-8E40-4056-9BAB-4A34A07F3AC4}">
      <dgm:prSet/>
      <dgm:spPr/>
      <dgm:t>
        <a:bodyPr/>
        <a:lstStyle/>
        <a:p>
          <a:endParaRPr lang="en-US"/>
        </a:p>
      </dgm:t>
    </dgm:pt>
    <dgm:pt modelId="{7CDA824C-B2F7-40CA-984E-54A0C3807F9B}" type="sibTrans" cxnId="{8F664F67-CD62-4FDC-8C47-738797CB280D}">
      <dgm:prSet/>
      <dgm:spPr/>
      <dgm:t>
        <a:bodyPr/>
        <a:lstStyle/>
        <a:p>
          <a:endParaRPr lang="en-US"/>
        </a:p>
      </dgm:t>
    </dgm:pt>
    <dgm:pt modelId="{749176E1-1CAA-4367-8817-BB8B2E0E23A7}" type="parTrans" cxnId="{8F664F67-CD62-4FDC-8C47-738797CB280D}">
      <dgm:prSet/>
      <dgm:spPr/>
      <dgm:t>
        <a:bodyPr/>
        <a:lstStyle/>
        <a:p>
          <a:endParaRPr lang="en-US"/>
        </a:p>
      </dgm:t>
    </dgm:pt>
    <dgm:pt modelId="{9CFBFAD8-714E-4D95-BBEC-CFAB843FCE2C}">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endParaRPr lang="en-US" sz="2000" i="1" baseline="0" dirty="0">
            <a:latin typeface="Arial" pitchFamily="34" charset="0"/>
            <a:cs typeface="Arial" pitchFamily="34" charset="0"/>
          </a:endParaRPr>
        </a:p>
      </dgm:t>
    </dgm:pt>
    <dgm:pt modelId="{E7C49F4B-98E0-4A76-AA9C-746A2655DCCE}">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r>
            <a:rPr lang="en-US" sz="2000" i="1" baseline="0" dirty="0">
              <a:solidFill>
                <a:srgbClr val="AC0000"/>
              </a:solidFill>
              <a:latin typeface="Arial" pitchFamily="34" charset="0"/>
              <a:cs typeface="Arial" pitchFamily="34" charset="0"/>
            </a:rPr>
            <a:t>total and water soluble metals</a:t>
          </a:r>
        </a:p>
      </dgm:t>
    </dgm:pt>
    <dgm:pt modelId="{021CAC7A-8DE9-4301-B4DF-8D87F0B81C3D}">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r>
            <a:rPr lang="en-US" sz="2000" i="1" baseline="0" dirty="0">
              <a:solidFill>
                <a:srgbClr val="AC0000"/>
              </a:solidFill>
              <a:latin typeface="Arial" pitchFamily="34" charset="0"/>
              <a:cs typeface="Arial" pitchFamily="34" charset="0"/>
            </a:rPr>
            <a:t>OC, water soluble OC</a:t>
          </a:r>
        </a:p>
      </dgm:t>
    </dgm:pt>
    <dgm:pt modelId="{E9247233-7998-4BFB-B65B-3A6A60AE7F40}">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r>
            <a:rPr lang="en-US" sz="2000" i="1" baseline="0" dirty="0">
              <a:solidFill>
                <a:srgbClr val="AC0000"/>
              </a:solidFill>
              <a:latin typeface="Arial" pitchFamily="34" charset="0"/>
              <a:cs typeface="Arial" pitchFamily="34" charset="0"/>
            </a:rPr>
            <a:t>Inorganic ions</a:t>
          </a:r>
        </a:p>
      </dgm:t>
    </dgm:pt>
    <dgm:pt modelId="{81A0DFB4-1134-4D8A-8290-1F7BE8ADC4A8}">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r>
            <a:rPr lang="en-US" sz="2000" baseline="0" dirty="0">
              <a:latin typeface="Arial" pitchFamily="34" charset="0"/>
              <a:cs typeface="Arial" pitchFamily="34" charset="0"/>
            </a:rPr>
            <a:t>Chemical constituents</a:t>
          </a:r>
        </a:p>
      </dgm:t>
    </dgm:pt>
    <dgm:pt modelId="{2468B954-6EFB-4B50-AB38-A58D14D150A7}" type="sibTrans" cxnId="{985B700B-CA7F-4245-84F3-3E687D09709E}">
      <dgm:prSet/>
      <dgm:spPr/>
      <dgm:t>
        <a:bodyPr/>
        <a:lstStyle/>
        <a:p>
          <a:endParaRPr lang="en-US"/>
        </a:p>
      </dgm:t>
    </dgm:pt>
    <dgm:pt modelId="{8253141E-BACA-4A00-B621-E1A3AB9BE9BB}" type="parTrans" cxnId="{985B700B-CA7F-4245-84F3-3E687D09709E}">
      <dgm:prSet/>
      <dgm:spPr/>
      <dgm:t>
        <a:bodyPr/>
        <a:lstStyle/>
        <a:p>
          <a:endParaRPr lang="en-US"/>
        </a:p>
      </dgm:t>
    </dgm:pt>
    <dgm:pt modelId="{8752B0E4-3B09-4506-9CE4-7FE333678930}" type="sibTrans" cxnId="{383878CC-BD2B-4AA9-8E1A-E63A44FB4316}">
      <dgm:prSet/>
      <dgm:spPr/>
      <dgm:t>
        <a:bodyPr/>
        <a:lstStyle/>
        <a:p>
          <a:endParaRPr lang="en-US"/>
        </a:p>
      </dgm:t>
    </dgm:pt>
    <dgm:pt modelId="{08490B98-E220-4FFF-9267-28F6833B51C6}" type="parTrans" cxnId="{383878CC-BD2B-4AA9-8E1A-E63A44FB4316}">
      <dgm:prSet/>
      <dgm:spPr/>
      <dgm:t>
        <a:bodyPr/>
        <a:lstStyle/>
        <a:p>
          <a:endParaRPr lang="en-US"/>
        </a:p>
      </dgm:t>
    </dgm:pt>
    <dgm:pt modelId="{F1A1A6D2-07D2-4763-BD3E-AAC8BB5216DE}" type="sibTrans" cxnId="{F6D81425-7581-4E48-84C6-79A27796A39E}">
      <dgm:prSet/>
      <dgm:spPr/>
      <dgm:t>
        <a:bodyPr/>
        <a:lstStyle/>
        <a:p>
          <a:endParaRPr lang="en-US"/>
        </a:p>
      </dgm:t>
    </dgm:pt>
    <dgm:pt modelId="{A121DDBE-35AC-4915-B31D-55520D1CEAC4}" type="parTrans" cxnId="{F6D81425-7581-4E48-84C6-79A27796A39E}">
      <dgm:prSet/>
      <dgm:spPr/>
      <dgm:t>
        <a:bodyPr/>
        <a:lstStyle/>
        <a:p>
          <a:endParaRPr lang="en-US"/>
        </a:p>
      </dgm:t>
    </dgm:pt>
    <dgm:pt modelId="{E98BBD25-8168-455F-BEC2-4BD2D19AA513}" type="sibTrans" cxnId="{4A399A1F-983D-4359-BC4F-B56AF8FDD681}">
      <dgm:prSet/>
      <dgm:spPr/>
      <dgm:t>
        <a:bodyPr/>
        <a:lstStyle/>
        <a:p>
          <a:endParaRPr lang="en-US"/>
        </a:p>
      </dgm:t>
    </dgm:pt>
    <dgm:pt modelId="{BF20A629-819D-4B0C-87C2-89397950A05D}" type="parTrans" cxnId="{4A399A1F-983D-4359-BC4F-B56AF8FDD681}">
      <dgm:prSet/>
      <dgm:spPr/>
      <dgm:t>
        <a:bodyPr/>
        <a:lstStyle/>
        <a:p>
          <a:endParaRPr lang="en-US"/>
        </a:p>
      </dgm:t>
    </dgm:pt>
    <dgm:pt modelId="{96128B95-6440-41AF-A359-CE5E98DB0B5B}" type="sibTrans" cxnId="{323300A2-4A06-42BF-BB20-744C615B20C7}">
      <dgm:prSet/>
      <dgm:spPr/>
      <dgm:t>
        <a:bodyPr/>
        <a:lstStyle/>
        <a:p>
          <a:endParaRPr lang="en-US"/>
        </a:p>
      </dgm:t>
    </dgm:pt>
    <dgm:pt modelId="{7DB6E4DB-26A8-438C-B889-E188E2CBEAEF}" type="parTrans" cxnId="{323300A2-4A06-42BF-BB20-744C615B20C7}">
      <dgm:prSet/>
      <dgm:spPr/>
      <dgm:t>
        <a:bodyPr/>
        <a:lstStyle/>
        <a:p>
          <a:endParaRPr lang="en-US"/>
        </a:p>
      </dgm:t>
    </dgm:pt>
    <dgm:pt modelId="{06F42C15-FDF5-4219-BCE9-D39E17E9091A}">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endParaRPr lang="en-US" sz="2000" baseline="0" dirty="0">
            <a:latin typeface="Arial" pitchFamily="34" charset="0"/>
            <a:cs typeface="Arial" pitchFamily="34" charset="0"/>
          </a:endParaRPr>
        </a:p>
      </dgm:t>
    </dgm:pt>
    <dgm:pt modelId="{F3EB0E9B-9C8A-4CB5-93FC-99E81939F589}" type="sibTrans" cxnId="{BD55D463-F937-40D4-A805-1574C439B823}">
      <dgm:prSet/>
      <dgm:spPr/>
      <dgm:t>
        <a:bodyPr/>
        <a:lstStyle/>
        <a:p>
          <a:endParaRPr lang="en-US"/>
        </a:p>
      </dgm:t>
    </dgm:pt>
    <dgm:pt modelId="{43032D17-7D26-42A3-A85E-129FD6312D36}" type="parTrans" cxnId="{BD55D463-F937-40D4-A805-1574C439B823}">
      <dgm:prSet/>
      <dgm:spPr/>
      <dgm:t>
        <a:bodyPr/>
        <a:lstStyle/>
        <a:p>
          <a:endParaRPr lang="en-US"/>
        </a:p>
      </dgm:t>
    </dgm:pt>
    <dgm:pt modelId="{18B5BA5D-BD12-4F30-A613-03098C6E0896}">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pPr>
            <a:lnSpc>
              <a:spcPct val="100000"/>
            </a:lnSpc>
          </a:pPr>
          <a:r>
            <a:rPr lang="en-US" sz="2000" baseline="0" dirty="0">
              <a:latin typeface="Arial" pitchFamily="34" charset="0"/>
              <a:cs typeface="Arial" pitchFamily="34" charset="0"/>
            </a:rPr>
            <a:t>Gravimetric mass;</a:t>
          </a:r>
        </a:p>
      </dgm:t>
    </dgm:pt>
    <dgm:pt modelId="{10FD2C2F-31C1-4A5B-B839-32519D5E5156}" type="sibTrans" cxnId="{6C5448DD-34A9-46E0-9705-943321D83B4A}">
      <dgm:prSet/>
      <dgm:spPr/>
      <dgm:t>
        <a:bodyPr/>
        <a:lstStyle/>
        <a:p>
          <a:endParaRPr lang="en-US"/>
        </a:p>
      </dgm:t>
    </dgm:pt>
    <dgm:pt modelId="{C69DAAE5-BBE8-473F-8C72-EE7A6CF782E1}" type="parTrans" cxnId="{6C5448DD-34A9-46E0-9705-943321D83B4A}">
      <dgm:prSet/>
      <dgm:spPr/>
      <dgm:t>
        <a:bodyPr/>
        <a:lstStyle/>
        <a:p>
          <a:endParaRPr lang="en-US"/>
        </a:p>
      </dgm:t>
    </dgm:pt>
    <dgm:pt modelId="{6FCB0543-37B9-4929-BF9B-E55CC24CBE0F}" type="pres">
      <dgm:prSet presAssocID="{7723D349-1D65-414D-847D-1ABB28D03A23}" presName="Name0" presStyleCnt="0">
        <dgm:presLayoutVars>
          <dgm:dir/>
          <dgm:animLvl val="lvl"/>
          <dgm:resizeHandles val="exact"/>
        </dgm:presLayoutVars>
      </dgm:prSet>
      <dgm:spPr/>
    </dgm:pt>
    <dgm:pt modelId="{E2201718-DBE6-48A1-B1F6-7C235301612E}" type="pres">
      <dgm:prSet presAssocID="{F00B8CD7-5454-476A-BE3E-707B89FD2F20}" presName="linNode" presStyleCnt="0"/>
      <dgm:spPr/>
    </dgm:pt>
    <dgm:pt modelId="{7E280FA5-A8F8-42CF-90CE-10A8E30E148D}" type="pres">
      <dgm:prSet presAssocID="{F00B8CD7-5454-476A-BE3E-707B89FD2F20}" presName="parentText" presStyleLbl="node1" presStyleIdx="0" presStyleCnt="3" custScaleX="118423" custScaleY="574595" custLinFactNeighborX="-32" custLinFactNeighborY="-1312">
        <dgm:presLayoutVars>
          <dgm:chMax val="1"/>
          <dgm:bulletEnabled val="1"/>
        </dgm:presLayoutVars>
      </dgm:prSet>
      <dgm:spPr/>
    </dgm:pt>
    <dgm:pt modelId="{F588AAA6-C313-41DD-A5E2-08F8C078AC25}" type="pres">
      <dgm:prSet presAssocID="{F00B8CD7-5454-476A-BE3E-707B89FD2F20}" presName="descendantText" presStyleLbl="alignAccFollowNode1" presStyleIdx="0" presStyleCnt="1" custScaleX="93001" custScaleY="1241510" custLinFactY="300000" custLinFactNeighborX="59" custLinFactNeighborY="351826">
        <dgm:presLayoutVars>
          <dgm:bulletEnabled val="1"/>
        </dgm:presLayoutVars>
      </dgm:prSet>
      <dgm:spPr/>
    </dgm:pt>
    <dgm:pt modelId="{B43BBB28-FA65-4E6E-A9B0-97D001223F23}" type="pres">
      <dgm:prSet presAssocID="{AA4803EA-1A86-4FD4-B65D-AF136E06CAB7}" presName="sp" presStyleCnt="0"/>
      <dgm:spPr/>
    </dgm:pt>
    <dgm:pt modelId="{4B13B13A-9857-42B0-B692-4DBE5BA7061B}" type="pres">
      <dgm:prSet presAssocID="{73E19A70-71B3-44F6-9270-2F5E088C9A2C}" presName="linNode" presStyleCnt="0"/>
      <dgm:spPr/>
    </dgm:pt>
    <dgm:pt modelId="{F87D47CE-4DCE-4A10-B304-F5D288C834A8}" type="pres">
      <dgm:prSet presAssocID="{73E19A70-71B3-44F6-9270-2F5E088C9A2C}" presName="parentText" presStyleLbl="node1" presStyleIdx="1" presStyleCnt="3" custScaleX="120245" custScaleY="390312" custLinFactY="100000" custLinFactNeighborX="114" custLinFactNeighborY="177861">
        <dgm:presLayoutVars>
          <dgm:chMax val="1"/>
          <dgm:bulletEnabled val="1"/>
        </dgm:presLayoutVars>
      </dgm:prSet>
      <dgm:spPr/>
    </dgm:pt>
    <dgm:pt modelId="{4D4AEFBC-650F-4A2F-890A-B6492F9AC3EE}" type="pres">
      <dgm:prSet presAssocID="{D8EDBF6D-9765-4A33-8AEB-7BAD1C9E1255}" presName="sp" presStyleCnt="0"/>
      <dgm:spPr/>
    </dgm:pt>
    <dgm:pt modelId="{C99C7500-7050-485E-B67F-F7F4802EFE3E}" type="pres">
      <dgm:prSet presAssocID="{DAE2730E-43F8-4E78-878B-EA5BEAE1C9B8}" presName="linNode" presStyleCnt="0"/>
      <dgm:spPr/>
    </dgm:pt>
    <dgm:pt modelId="{FA00FC33-1381-4E3B-BF41-81106478DFA8}" type="pres">
      <dgm:prSet presAssocID="{DAE2730E-43F8-4E78-878B-EA5BEAE1C9B8}" presName="parentText" presStyleLbl="node1" presStyleIdx="2" presStyleCnt="3" custScaleX="117107" custScaleY="378819" custLinFactY="-222320" custLinFactNeighborX="726" custLinFactNeighborY="-300000">
        <dgm:presLayoutVars>
          <dgm:chMax val="1"/>
          <dgm:bulletEnabled val="1"/>
        </dgm:presLayoutVars>
      </dgm:prSet>
      <dgm:spPr/>
    </dgm:pt>
  </dgm:ptLst>
  <dgm:cxnLst>
    <dgm:cxn modelId="{985B700B-CA7F-4245-84F3-3E687D09709E}" srcId="{F00B8CD7-5454-476A-BE3E-707B89FD2F20}" destId="{81A0DFB4-1134-4D8A-8290-1F7BE8ADC4A8}" srcOrd="2" destOrd="0" parTransId="{8253141E-BACA-4A00-B621-E1A3AB9BE9BB}" sibTransId="{2468B954-6EFB-4B50-AB38-A58D14D150A7}"/>
    <dgm:cxn modelId="{BDCF6D0C-E7CA-934E-BD39-D9A39E7C1529}" type="presOf" srcId="{06F42C15-FDF5-4219-BCE9-D39E17E9091A}" destId="{F588AAA6-C313-41DD-A5E2-08F8C078AC25}" srcOrd="0" destOrd="1" presId="urn:microsoft.com/office/officeart/2005/8/layout/vList5"/>
    <dgm:cxn modelId="{F5071213-8E40-4056-9BAB-4A34A07F3AC4}" srcId="{6AD56794-0500-4193-BC2E-2F3D9FA9459F}" destId="{7194B9AF-14C5-4BAD-9739-32BAD783D9B1}" srcOrd="1" destOrd="0" parTransId="{86BDB3CB-48E8-4EEC-A031-9271599BA192}" sibTransId="{6BF6F2AF-1949-4C36-BADA-B930407CA9D1}"/>
    <dgm:cxn modelId="{90E10119-0B90-451D-BE6E-B0A88CF66582}" srcId="{7723D349-1D65-414D-847D-1ABB28D03A23}" destId="{DAE2730E-43F8-4E78-878B-EA5BEAE1C9B8}" srcOrd="2" destOrd="0" parTransId="{66C2BC11-FBD8-4793-AE23-F609C9FED12B}" sibTransId="{BF585782-B812-444D-8C96-44CDDC77FAD5}"/>
    <dgm:cxn modelId="{5D9B9B1E-3BCB-E54B-B7C9-F98CD28CD886}" type="presOf" srcId="{9CFBFAD8-714E-4D95-BBEC-CFAB843FCE2C}" destId="{F588AAA6-C313-41DD-A5E2-08F8C078AC25}" srcOrd="0" destOrd="6" presId="urn:microsoft.com/office/officeart/2005/8/layout/vList5"/>
    <dgm:cxn modelId="{4A399A1F-983D-4359-BC4F-B56AF8FDD681}" srcId="{81A0DFB4-1134-4D8A-8290-1F7BE8ADC4A8}" destId="{021CAC7A-8DE9-4301-B4DF-8D87F0B81C3D}" srcOrd="1" destOrd="0" parTransId="{BF20A629-819D-4B0C-87C2-89397950A05D}" sibTransId="{E98BBD25-8168-455F-BEC2-4BD2D19AA513}"/>
    <dgm:cxn modelId="{F6D81425-7581-4E48-84C6-79A27796A39E}" srcId="{81A0DFB4-1134-4D8A-8290-1F7BE8ADC4A8}" destId="{E7C49F4B-98E0-4A76-AA9C-746A2655DCCE}" srcOrd="2" destOrd="0" parTransId="{A121DDBE-35AC-4915-B31D-55520D1CEAC4}" sibTransId="{F1A1A6D2-07D2-4763-BD3E-AAC8BB5216DE}"/>
    <dgm:cxn modelId="{D5041B29-E707-534F-B9CF-FCA20F3B3D94}" type="presOf" srcId="{18B5BA5D-BD12-4F30-A613-03098C6E0896}" destId="{F588AAA6-C313-41DD-A5E2-08F8C078AC25}" srcOrd="0" destOrd="0" presId="urn:microsoft.com/office/officeart/2005/8/layout/vList5"/>
    <dgm:cxn modelId="{E3972036-DB08-FB40-AE6A-DF4670F80ABE}" type="presOf" srcId="{B060904C-4300-461A-B749-F6E2C75C5675}" destId="{F588AAA6-C313-41DD-A5E2-08F8C078AC25}" srcOrd="0" destOrd="8" presId="urn:microsoft.com/office/officeart/2005/8/layout/vList5"/>
    <dgm:cxn modelId="{906D4B3D-D75F-431A-B05C-501E4CEA2E27}" srcId="{7723D349-1D65-414D-847D-1ABB28D03A23}" destId="{F00B8CD7-5454-476A-BE3E-707B89FD2F20}" srcOrd="0" destOrd="0" parTransId="{54DC3407-6062-4480-B66A-F6B6788905C4}" sibTransId="{AA4803EA-1A86-4FD4-B65D-AF136E06CAB7}"/>
    <dgm:cxn modelId="{BD55D463-F937-40D4-A805-1574C439B823}" srcId="{F00B8CD7-5454-476A-BE3E-707B89FD2F20}" destId="{06F42C15-FDF5-4219-BCE9-D39E17E9091A}" srcOrd="1" destOrd="0" parTransId="{43032D17-7D26-42A3-A85E-129FD6312D36}" sibTransId="{F3EB0E9B-9C8A-4CB5-93FC-99E81939F589}"/>
    <dgm:cxn modelId="{8F664F67-CD62-4FDC-8C47-738797CB280D}" srcId="{6AD56794-0500-4193-BC2E-2F3D9FA9459F}" destId="{B060904C-4300-461A-B749-F6E2C75C5675}" srcOrd="0" destOrd="0" parTransId="{749176E1-1CAA-4367-8817-BB8B2E0E23A7}" sibTransId="{7CDA824C-B2F7-40CA-984E-54A0C3807F9B}"/>
    <dgm:cxn modelId="{2497BB67-310B-F64B-BC73-B85C668641FF}" type="presOf" srcId="{E7C49F4B-98E0-4A76-AA9C-746A2655DCCE}" destId="{F588AAA6-C313-41DD-A5E2-08F8C078AC25}" srcOrd="0" destOrd="5" presId="urn:microsoft.com/office/officeart/2005/8/layout/vList5"/>
    <dgm:cxn modelId="{4C77A26B-CBA0-4EB9-9346-7C9ABFA69466}" srcId="{F00B8CD7-5454-476A-BE3E-707B89FD2F20}" destId="{6AD56794-0500-4193-BC2E-2F3D9FA9459F}" srcOrd="3" destOrd="0" parTransId="{82515B40-0DD0-4CE0-B206-6B6042D23ECB}" sibTransId="{21CF6A00-218F-495E-8B3B-922F14A29658}"/>
    <dgm:cxn modelId="{B96EFB6F-6F40-F940-A651-57B27D0F15E8}" type="presOf" srcId="{73E19A70-71B3-44F6-9270-2F5E088C9A2C}" destId="{F87D47CE-4DCE-4A10-B304-F5D288C834A8}" srcOrd="0" destOrd="0" presId="urn:microsoft.com/office/officeart/2005/8/layout/vList5"/>
    <dgm:cxn modelId="{285D1979-220C-CD41-8631-E0E94443A23B}" type="presOf" srcId="{6AD56794-0500-4193-BC2E-2F3D9FA9459F}" destId="{F588AAA6-C313-41DD-A5E2-08F8C078AC25}" srcOrd="0" destOrd="7" presId="urn:microsoft.com/office/officeart/2005/8/layout/vList5"/>
    <dgm:cxn modelId="{C8631887-50BF-49D9-ACE2-D09E2B8EB9B8}" srcId="{7723D349-1D65-414D-847D-1ABB28D03A23}" destId="{73E19A70-71B3-44F6-9270-2F5E088C9A2C}" srcOrd="1" destOrd="0" parTransId="{D5E76ACF-D44D-4240-80DF-6099C988EB54}" sibTransId="{D8EDBF6D-9765-4A33-8AEB-7BAD1C9E1255}"/>
    <dgm:cxn modelId="{9AC6249B-DCF6-BE4E-AD29-59114B55DF4E}" type="presOf" srcId="{E9247233-7998-4BFB-B65B-3A6A60AE7F40}" destId="{F588AAA6-C313-41DD-A5E2-08F8C078AC25}" srcOrd="0" destOrd="3" presId="urn:microsoft.com/office/officeart/2005/8/layout/vList5"/>
    <dgm:cxn modelId="{84556E9D-EEDF-A34D-9AD6-83994E595A95}" type="presOf" srcId="{7194B9AF-14C5-4BAD-9739-32BAD783D9B1}" destId="{F588AAA6-C313-41DD-A5E2-08F8C078AC25}" srcOrd="0" destOrd="9" presId="urn:microsoft.com/office/officeart/2005/8/layout/vList5"/>
    <dgm:cxn modelId="{323300A2-4A06-42BF-BB20-744C615B20C7}" srcId="{81A0DFB4-1134-4D8A-8290-1F7BE8ADC4A8}" destId="{E9247233-7998-4BFB-B65B-3A6A60AE7F40}" srcOrd="0" destOrd="0" parTransId="{7DB6E4DB-26A8-438C-B889-E188E2CBEAEF}" sibTransId="{96128B95-6440-41AF-A359-CE5E98DB0B5B}"/>
    <dgm:cxn modelId="{A8831BC7-FA8D-6448-BAE9-13C2375334A4}" type="presOf" srcId="{7723D349-1D65-414D-847D-1ABB28D03A23}" destId="{6FCB0543-37B9-4929-BF9B-E55CC24CBE0F}" srcOrd="0" destOrd="0" presId="urn:microsoft.com/office/officeart/2005/8/layout/vList5"/>
    <dgm:cxn modelId="{383878CC-BD2B-4AA9-8E1A-E63A44FB4316}" srcId="{81A0DFB4-1134-4D8A-8290-1F7BE8ADC4A8}" destId="{9CFBFAD8-714E-4D95-BBEC-CFAB843FCE2C}" srcOrd="3" destOrd="0" parTransId="{08490B98-E220-4FFF-9267-28F6833B51C6}" sibTransId="{8752B0E4-3B09-4506-9CE4-7FE333678930}"/>
    <dgm:cxn modelId="{6C5448DD-34A9-46E0-9705-943321D83B4A}" srcId="{F00B8CD7-5454-476A-BE3E-707B89FD2F20}" destId="{18B5BA5D-BD12-4F30-A613-03098C6E0896}" srcOrd="0" destOrd="0" parTransId="{C69DAAE5-BBE8-473F-8C72-EE7A6CF782E1}" sibTransId="{10FD2C2F-31C1-4A5B-B839-32519D5E5156}"/>
    <dgm:cxn modelId="{6BD10CE2-4249-AA44-989B-F99D1BF29F73}" type="presOf" srcId="{81A0DFB4-1134-4D8A-8290-1F7BE8ADC4A8}" destId="{F588AAA6-C313-41DD-A5E2-08F8C078AC25}" srcOrd="0" destOrd="2" presId="urn:microsoft.com/office/officeart/2005/8/layout/vList5"/>
    <dgm:cxn modelId="{59B6D1E6-E295-B642-8319-B00620AA2E63}" type="presOf" srcId="{F00B8CD7-5454-476A-BE3E-707B89FD2F20}" destId="{7E280FA5-A8F8-42CF-90CE-10A8E30E148D}" srcOrd="0" destOrd="0" presId="urn:microsoft.com/office/officeart/2005/8/layout/vList5"/>
    <dgm:cxn modelId="{090241EC-933B-A848-8B7D-6F215B2CCB45}" type="presOf" srcId="{021CAC7A-8DE9-4301-B4DF-8D87F0B81C3D}" destId="{F588AAA6-C313-41DD-A5E2-08F8C078AC25}" srcOrd="0" destOrd="4" presId="urn:microsoft.com/office/officeart/2005/8/layout/vList5"/>
    <dgm:cxn modelId="{20CC0DF8-0438-8A44-8B67-9D3DF96FBA46}" type="presOf" srcId="{DAE2730E-43F8-4E78-878B-EA5BEAE1C9B8}" destId="{FA00FC33-1381-4E3B-BF41-81106478DFA8}" srcOrd="0" destOrd="0" presId="urn:microsoft.com/office/officeart/2005/8/layout/vList5"/>
    <dgm:cxn modelId="{872D6B5D-50C9-DB4C-A078-BD0E033D48F0}" type="presParOf" srcId="{6FCB0543-37B9-4929-BF9B-E55CC24CBE0F}" destId="{E2201718-DBE6-48A1-B1F6-7C235301612E}" srcOrd="0" destOrd="0" presId="urn:microsoft.com/office/officeart/2005/8/layout/vList5"/>
    <dgm:cxn modelId="{872A9794-22CF-374D-886B-9FF160B3A162}" type="presParOf" srcId="{E2201718-DBE6-48A1-B1F6-7C235301612E}" destId="{7E280FA5-A8F8-42CF-90CE-10A8E30E148D}" srcOrd="0" destOrd="0" presId="urn:microsoft.com/office/officeart/2005/8/layout/vList5"/>
    <dgm:cxn modelId="{8D951ECE-2D38-4245-B5A7-1825F035372E}" type="presParOf" srcId="{E2201718-DBE6-48A1-B1F6-7C235301612E}" destId="{F588AAA6-C313-41DD-A5E2-08F8C078AC25}" srcOrd="1" destOrd="0" presId="urn:microsoft.com/office/officeart/2005/8/layout/vList5"/>
    <dgm:cxn modelId="{9DBAF751-B061-6A4D-B363-B1451CE9EF0C}" type="presParOf" srcId="{6FCB0543-37B9-4929-BF9B-E55CC24CBE0F}" destId="{B43BBB28-FA65-4E6E-A9B0-97D001223F23}" srcOrd="1" destOrd="0" presId="urn:microsoft.com/office/officeart/2005/8/layout/vList5"/>
    <dgm:cxn modelId="{6A899764-99BC-A847-BD38-21CA6C7A00BC}" type="presParOf" srcId="{6FCB0543-37B9-4929-BF9B-E55CC24CBE0F}" destId="{4B13B13A-9857-42B0-B692-4DBE5BA7061B}" srcOrd="2" destOrd="0" presId="urn:microsoft.com/office/officeart/2005/8/layout/vList5"/>
    <dgm:cxn modelId="{EABE1D4C-8634-084E-AD9F-97848F33D902}" type="presParOf" srcId="{4B13B13A-9857-42B0-B692-4DBE5BA7061B}" destId="{F87D47CE-4DCE-4A10-B304-F5D288C834A8}" srcOrd="0" destOrd="0" presId="urn:microsoft.com/office/officeart/2005/8/layout/vList5"/>
    <dgm:cxn modelId="{86377AE3-F789-1A45-B9A3-5BD00EDDE210}" type="presParOf" srcId="{6FCB0543-37B9-4929-BF9B-E55CC24CBE0F}" destId="{4D4AEFBC-650F-4A2F-890A-B6492F9AC3EE}" srcOrd="3" destOrd="0" presId="urn:microsoft.com/office/officeart/2005/8/layout/vList5"/>
    <dgm:cxn modelId="{33D5D723-9ECD-5F45-A90B-31115A150943}" type="presParOf" srcId="{6FCB0543-37B9-4929-BF9B-E55CC24CBE0F}" destId="{C99C7500-7050-485E-B67F-F7F4802EFE3E}" srcOrd="4" destOrd="0" presId="urn:microsoft.com/office/officeart/2005/8/layout/vList5"/>
    <dgm:cxn modelId="{E883C30C-C661-7449-9B17-936B71DAA72E}" type="presParOf" srcId="{C99C7500-7050-485E-B67F-F7F4802EFE3E}" destId="{FA00FC33-1381-4E3B-BF41-81106478DFA8}"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8AAA6-C313-41DD-A5E2-08F8C078AC25}">
      <dsp:nvSpPr>
        <dsp:cNvPr id="0" name=""/>
        <dsp:cNvSpPr/>
      </dsp:nvSpPr>
      <dsp:spPr>
        <a:xfrm rot="5400000">
          <a:off x="4681299" y="458977"/>
          <a:ext cx="2905210" cy="5040284"/>
        </a:xfrm>
        <a:prstGeom prst="round2SameRect">
          <a:avLst/>
        </a:prstGeom>
        <a:solidFill>
          <a:schemeClr val="lt1"/>
        </a:solidFill>
        <a:ln w="25400" cap="flat" cmpd="sng" algn="ctr">
          <a:no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en-US" sz="2000" kern="1200" baseline="0" dirty="0">
              <a:latin typeface="Arial" pitchFamily="34" charset="0"/>
              <a:cs typeface="Arial" pitchFamily="34" charset="0"/>
            </a:rPr>
            <a:t>Gravimetric mass;</a:t>
          </a:r>
        </a:p>
        <a:p>
          <a:pPr marL="228600" lvl="1" indent="-228600" algn="l" defTabSz="889000">
            <a:lnSpc>
              <a:spcPct val="100000"/>
            </a:lnSpc>
            <a:spcBef>
              <a:spcPct val="0"/>
            </a:spcBef>
            <a:spcAft>
              <a:spcPct val="15000"/>
            </a:spcAft>
            <a:buChar char="•"/>
          </a:pPr>
          <a:endParaRPr lang="en-US" sz="2000" kern="1200" baseline="0" dirty="0">
            <a:latin typeface="Arial" pitchFamily="34" charset="0"/>
            <a:cs typeface="Arial" pitchFamily="34" charset="0"/>
          </a:endParaRPr>
        </a:p>
        <a:p>
          <a:pPr marL="228600" lvl="1" indent="-228600" algn="l" defTabSz="889000">
            <a:lnSpc>
              <a:spcPct val="100000"/>
            </a:lnSpc>
            <a:spcBef>
              <a:spcPct val="0"/>
            </a:spcBef>
            <a:spcAft>
              <a:spcPct val="15000"/>
            </a:spcAft>
            <a:buChar char="•"/>
          </a:pPr>
          <a:r>
            <a:rPr lang="en-US" sz="2000" kern="1200" baseline="0" dirty="0">
              <a:latin typeface="Arial" pitchFamily="34" charset="0"/>
              <a:cs typeface="Arial" pitchFamily="34" charset="0"/>
            </a:rPr>
            <a:t>Chemical constituents</a:t>
          </a:r>
        </a:p>
        <a:p>
          <a:pPr marL="457200" lvl="2" indent="-228600" algn="l" defTabSz="889000">
            <a:lnSpc>
              <a:spcPct val="100000"/>
            </a:lnSpc>
            <a:spcBef>
              <a:spcPct val="0"/>
            </a:spcBef>
            <a:spcAft>
              <a:spcPct val="15000"/>
            </a:spcAft>
            <a:buChar char="•"/>
          </a:pPr>
          <a:r>
            <a:rPr lang="en-US" sz="2000" i="1" kern="1200" baseline="0" dirty="0">
              <a:solidFill>
                <a:srgbClr val="AC0000"/>
              </a:solidFill>
              <a:latin typeface="Arial" pitchFamily="34" charset="0"/>
              <a:cs typeface="Arial" pitchFamily="34" charset="0"/>
            </a:rPr>
            <a:t>Inorganic ions</a:t>
          </a:r>
        </a:p>
        <a:p>
          <a:pPr marL="457200" lvl="2" indent="-228600" algn="l" defTabSz="889000">
            <a:lnSpc>
              <a:spcPct val="100000"/>
            </a:lnSpc>
            <a:spcBef>
              <a:spcPct val="0"/>
            </a:spcBef>
            <a:spcAft>
              <a:spcPct val="15000"/>
            </a:spcAft>
            <a:buChar char="•"/>
          </a:pPr>
          <a:r>
            <a:rPr lang="en-US" sz="2000" i="1" kern="1200" baseline="0" dirty="0">
              <a:solidFill>
                <a:srgbClr val="AC0000"/>
              </a:solidFill>
              <a:latin typeface="Arial" pitchFamily="34" charset="0"/>
              <a:cs typeface="Arial" pitchFamily="34" charset="0"/>
            </a:rPr>
            <a:t>OC, water soluble OC</a:t>
          </a:r>
        </a:p>
        <a:p>
          <a:pPr marL="457200" lvl="2" indent="-228600" algn="l" defTabSz="889000">
            <a:lnSpc>
              <a:spcPct val="100000"/>
            </a:lnSpc>
            <a:spcBef>
              <a:spcPct val="0"/>
            </a:spcBef>
            <a:spcAft>
              <a:spcPct val="15000"/>
            </a:spcAft>
            <a:buChar char="•"/>
          </a:pPr>
          <a:r>
            <a:rPr lang="en-US" sz="2000" i="1" kern="1200" baseline="0" dirty="0">
              <a:solidFill>
                <a:srgbClr val="AC0000"/>
              </a:solidFill>
              <a:latin typeface="Arial" pitchFamily="34" charset="0"/>
              <a:cs typeface="Arial" pitchFamily="34" charset="0"/>
            </a:rPr>
            <a:t>total and water soluble metals</a:t>
          </a:r>
        </a:p>
        <a:p>
          <a:pPr marL="457200" lvl="2" indent="-228600" algn="l" defTabSz="889000">
            <a:lnSpc>
              <a:spcPct val="100000"/>
            </a:lnSpc>
            <a:spcBef>
              <a:spcPct val="0"/>
            </a:spcBef>
            <a:spcAft>
              <a:spcPct val="15000"/>
            </a:spcAft>
            <a:buChar char="•"/>
          </a:pPr>
          <a:endParaRPr lang="en-US" sz="2000" i="1" kern="1200" baseline="0" dirty="0">
            <a:latin typeface="Arial" pitchFamily="34" charset="0"/>
            <a:cs typeface="Arial" pitchFamily="34" charset="0"/>
          </a:endParaRPr>
        </a:p>
        <a:p>
          <a:pPr marL="228600" lvl="1" indent="-228600" algn="l" defTabSz="889000">
            <a:lnSpc>
              <a:spcPct val="100000"/>
            </a:lnSpc>
            <a:spcBef>
              <a:spcPct val="0"/>
            </a:spcBef>
            <a:spcAft>
              <a:spcPct val="15000"/>
            </a:spcAft>
            <a:buChar char="•"/>
          </a:pPr>
          <a:r>
            <a:rPr lang="en-US" sz="2000" kern="1200" baseline="0" dirty="0">
              <a:latin typeface="Arial" pitchFamily="34" charset="0"/>
              <a:cs typeface="Arial" pitchFamily="34" charset="0"/>
            </a:rPr>
            <a:t>Toxicological properties</a:t>
          </a:r>
        </a:p>
        <a:p>
          <a:pPr marL="457200" lvl="2" indent="-228600" algn="l" defTabSz="889000">
            <a:lnSpc>
              <a:spcPct val="100000"/>
            </a:lnSpc>
            <a:spcBef>
              <a:spcPct val="0"/>
            </a:spcBef>
            <a:spcAft>
              <a:spcPct val="15000"/>
            </a:spcAft>
            <a:buChar char="•"/>
          </a:pPr>
          <a:r>
            <a:rPr lang="en-US" sz="2000" i="1" kern="1200" dirty="0">
              <a:solidFill>
                <a:srgbClr val="0000FF"/>
              </a:solidFill>
              <a:latin typeface="Arial" pitchFamily="34" charset="0"/>
              <a:cs typeface="Arial" pitchFamily="34" charset="0"/>
            </a:rPr>
            <a:t>Macrophage ROS</a:t>
          </a:r>
          <a:endParaRPr lang="en-US" sz="2000" i="1" kern="1200" baseline="0" dirty="0">
            <a:solidFill>
              <a:srgbClr val="0000FF"/>
            </a:solidFill>
            <a:latin typeface="Arial" pitchFamily="34" charset="0"/>
            <a:cs typeface="Arial" pitchFamily="34" charset="0"/>
          </a:endParaRPr>
        </a:p>
        <a:p>
          <a:pPr marL="457200" lvl="2" indent="-228600" algn="l" defTabSz="889000">
            <a:lnSpc>
              <a:spcPct val="100000"/>
            </a:lnSpc>
            <a:spcBef>
              <a:spcPct val="0"/>
            </a:spcBef>
            <a:spcAft>
              <a:spcPct val="15000"/>
            </a:spcAft>
            <a:buChar char="•"/>
          </a:pPr>
          <a:r>
            <a:rPr lang="en-US" sz="2000" i="1" kern="1200" dirty="0">
              <a:solidFill>
                <a:srgbClr val="0000FF"/>
              </a:solidFill>
              <a:latin typeface="Arial" pitchFamily="34" charset="0"/>
              <a:cs typeface="Arial" pitchFamily="34" charset="0"/>
            </a:rPr>
            <a:t>cell-free DTT assay</a:t>
          </a:r>
          <a:endParaRPr lang="en-US" sz="2000" b="0" i="1" kern="1200" baseline="0" dirty="0">
            <a:solidFill>
              <a:srgbClr val="0000FF"/>
            </a:solidFill>
            <a:latin typeface="Arial" pitchFamily="34" charset="0"/>
            <a:cs typeface="Arial" pitchFamily="34" charset="0"/>
          </a:endParaRPr>
        </a:p>
      </dsp:txBody>
      <dsp:txXfrm rot="-5400000">
        <a:off x="3613763" y="1668335"/>
        <a:ext cx="4898463" cy="2621568"/>
      </dsp:txXfrm>
    </dsp:sp>
    <dsp:sp modelId="{7E280FA5-A8F8-42CF-90CE-10A8E30E148D}">
      <dsp:nvSpPr>
        <dsp:cNvPr id="0" name=""/>
        <dsp:cNvSpPr/>
      </dsp:nvSpPr>
      <dsp:spPr>
        <a:xfrm>
          <a:off x="73" y="609601"/>
          <a:ext cx="3610156" cy="1680734"/>
        </a:xfrm>
        <a:prstGeom prst="roundRect">
          <a:avLst/>
        </a:prstGeom>
        <a:noFill/>
        <a:ln w="38100" cap="flat" cmpd="sng" algn="ctr">
          <a:solidFill>
            <a:schemeClr val="accent5">
              <a:lumMod val="75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S Reference Sans Serif" pitchFamily="34" charset="0"/>
              <a:cs typeface="Times New Roman" pitchFamily="18" charset="0"/>
            </a:rPr>
            <a:t> 	Biosampler</a:t>
          </a:r>
        </a:p>
        <a:p>
          <a:pPr marL="0" lvl="0" indent="0" algn="ctr" defTabSz="800100">
            <a:lnSpc>
              <a:spcPct val="90000"/>
            </a:lnSpc>
            <a:spcBef>
              <a:spcPct val="0"/>
            </a:spcBef>
            <a:spcAft>
              <a:spcPct val="35000"/>
            </a:spcAft>
            <a:buNone/>
          </a:pPr>
          <a:r>
            <a:rPr lang="en-US" kern="1200" dirty="0">
              <a:latin typeface="MS Reference Sans Serif" pitchFamily="34" charset="0"/>
              <a:cs typeface="Times New Roman" pitchFamily="18" charset="0"/>
            </a:rPr>
            <a:t> 	(Liquid impingement)</a:t>
          </a:r>
        </a:p>
        <a:p>
          <a:pPr marL="0" lvl="0" indent="0" algn="ctr" defTabSz="800100">
            <a:lnSpc>
              <a:spcPct val="90000"/>
            </a:lnSpc>
            <a:spcBef>
              <a:spcPct val="0"/>
            </a:spcBef>
            <a:spcAft>
              <a:spcPct val="35000"/>
            </a:spcAft>
            <a:buNone/>
          </a:pPr>
          <a:r>
            <a:rPr lang="en-US" sz="1400" i="1" kern="1200" dirty="0">
              <a:latin typeface="Arial" pitchFamily="34" charset="0"/>
              <a:cs typeface="Arial" pitchFamily="34" charset="0"/>
            </a:rPr>
            <a:t>	SKC Inc. Eighty Four, PA</a:t>
          </a:r>
        </a:p>
      </dsp:txBody>
      <dsp:txXfrm>
        <a:off x="82120" y="691648"/>
        <a:ext cx="3446062" cy="1516640"/>
      </dsp:txXfrm>
    </dsp:sp>
    <dsp:sp modelId="{F87D47CE-4DCE-4A10-B304-F5D288C834A8}">
      <dsp:nvSpPr>
        <dsp:cNvPr id="0" name=""/>
        <dsp:cNvSpPr/>
      </dsp:nvSpPr>
      <dsp:spPr>
        <a:xfrm>
          <a:off x="5355" y="3733801"/>
          <a:ext cx="3742526" cy="1141692"/>
        </a:xfrm>
        <a:prstGeom prst="roundRect">
          <a:avLst/>
        </a:prstGeom>
        <a:noFill/>
        <a:ln w="38100" cap="flat" cmpd="sng" algn="ctr">
          <a:solidFill>
            <a:schemeClr val="accent5">
              <a:lumMod val="75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S Reference Sans Serif" pitchFamily="34" charset="0"/>
              <a:cs typeface="Times New Roman" pitchFamily="18" charset="0"/>
            </a:rPr>
            <a:t>	Nano-MOUDI </a:t>
          </a:r>
        </a:p>
        <a:p>
          <a:pPr marL="0" lvl="0" indent="0" algn="ctr" defTabSz="889000">
            <a:lnSpc>
              <a:spcPct val="90000"/>
            </a:lnSpc>
            <a:spcBef>
              <a:spcPct val="0"/>
            </a:spcBef>
            <a:spcAft>
              <a:spcPct val="35000"/>
            </a:spcAft>
            <a:buNone/>
          </a:pPr>
          <a:r>
            <a:rPr lang="en-US" sz="2000" kern="1200" dirty="0">
              <a:latin typeface="MS Reference Sans Serif" pitchFamily="34" charset="0"/>
              <a:cs typeface="Times New Roman" pitchFamily="18" charset="0"/>
            </a:rPr>
            <a:t>	</a:t>
          </a:r>
          <a:r>
            <a:rPr lang="en-US" sz="1800" kern="1200" dirty="0">
              <a:latin typeface="MS Reference Sans Serif" pitchFamily="34" charset="0"/>
              <a:cs typeface="Times New Roman" pitchFamily="18" charset="0"/>
            </a:rPr>
            <a:t>(Impaction)</a:t>
          </a:r>
          <a:endParaRPr lang="en-US" sz="700" kern="1200" dirty="0">
            <a:latin typeface="MS Reference Sans Serif" pitchFamily="34" charset="0"/>
            <a:cs typeface="Times New Roman" pitchFamily="18" charset="0"/>
          </a:endParaRPr>
        </a:p>
        <a:p>
          <a:pPr marL="0" lvl="0" indent="0" algn="ctr" defTabSz="889000">
            <a:lnSpc>
              <a:spcPct val="90000"/>
            </a:lnSpc>
            <a:spcBef>
              <a:spcPct val="0"/>
            </a:spcBef>
            <a:spcAft>
              <a:spcPct val="35000"/>
            </a:spcAft>
            <a:buNone/>
          </a:pPr>
          <a:r>
            <a:rPr lang="en-US" sz="1400" i="1" kern="1200" dirty="0">
              <a:latin typeface="Arial" pitchFamily="34" charset="0"/>
              <a:cs typeface="Arial" pitchFamily="34" charset="0"/>
            </a:rPr>
            <a:t>             MSP Corporation, Shoreview, MN</a:t>
          </a:r>
        </a:p>
      </dsp:txBody>
      <dsp:txXfrm>
        <a:off x="61088" y="3789534"/>
        <a:ext cx="3631060" cy="1030226"/>
      </dsp:txXfrm>
    </dsp:sp>
    <dsp:sp modelId="{FA00FC33-1381-4E3B-BF41-81106478DFA8}">
      <dsp:nvSpPr>
        <dsp:cNvPr id="0" name=""/>
        <dsp:cNvSpPr/>
      </dsp:nvSpPr>
      <dsp:spPr>
        <a:xfrm>
          <a:off x="24403" y="2549528"/>
          <a:ext cx="3644859" cy="1108074"/>
        </a:xfrm>
        <a:prstGeom prst="roundRect">
          <a:avLst/>
        </a:prstGeom>
        <a:noFill/>
        <a:ln w="38100" cap="flat" cmpd="sng" algn="ctr">
          <a:solidFill>
            <a:schemeClr val="accent5">
              <a:lumMod val="75000"/>
            </a:schemeClr>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S Reference Sans Serif" pitchFamily="34" charset="0"/>
              <a:cs typeface="Times New Roman" pitchFamily="18" charset="0"/>
            </a:rPr>
            <a:t>	Filter</a:t>
          </a:r>
        </a:p>
        <a:p>
          <a:pPr marL="0" lvl="0" indent="0" algn="ctr" defTabSz="800100">
            <a:lnSpc>
              <a:spcPct val="90000"/>
            </a:lnSpc>
            <a:spcBef>
              <a:spcPct val="0"/>
            </a:spcBef>
            <a:spcAft>
              <a:spcPct val="35000"/>
            </a:spcAft>
            <a:buNone/>
          </a:pPr>
          <a:r>
            <a:rPr lang="en-US" sz="1800" kern="1200" dirty="0">
              <a:latin typeface="MS Reference Sans Serif" pitchFamily="34" charset="0"/>
              <a:cs typeface="Times New Roman" pitchFamily="18" charset="0"/>
            </a:rPr>
            <a:t>	(Filtration)</a:t>
          </a:r>
        </a:p>
        <a:p>
          <a:pPr marL="0" lvl="0" indent="0" algn="ctr" defTabSz="800100">
            <a:lnSpc>
              <a:spcPct val="90000"/>
            </a:lnSpc>
            <a:spcBef>
              <a:spcPct val="0"/>
            </a:spcBef>
            <a:spcAft>
              <a:spcPct val="35000"/>
            </a:spcAft>
            <a:buNone/>
          </a:pPr>
          <a:endParaRPr lang="en-US" sz="1800" kern="1200" dirty="0">
            <a:latin typeface="MS Reference Sans Serif" pitchFamily="34" charset="0"/>
            <a:cs typeface="Times New Roman" pitchFamily="18" charset="0"/>
          </a:endParaRPr>
        </a:p>
      </dsp:txBody>
      <dsp:txXfrm>
        <a:off x="78495" y="2603620"/>
        <a:ext cx="3536675" cy="99989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58C24-A21C-AF42-9713-B70E0CA45E2E}" type="datetimeFigureOut">
              <a:rPr lang="en-US" smtClean="0"/>
              <a:t>12/22/23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FBA7CD-2577-6D44-9533-F734024C382F}" type="slidenum">
              <a:rPr lang="en-US" smtClean="0"/>
              <a:t>‹#›</a:t>
            </a:fld>
            <a:endParaRPr lang="en-US" dirty="0"/>
          </a:p>
        </p:txBody>
      </p:sp>
    </p:spTree>
    <p:extLst>
      <p:ext uri="{BB962C8B-B14F-4D97-AF65-F5344CB8AC3E}">
        <p14:creationId xmlns:p14="http://schemas.microsoft.com/office/powerpoint/2010/main" val="4900552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cbi.nlm.nih.gov/pmc/articles/PMC4286268/%23r21"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b="1" dirty="0">
                <a:latin typeface="Calibri" charset="0"/>
                <a:ea typeface="宋体" charset="0"/>
                <a:cs typeface="宋体" charset="0"/>
              </a:rPr>
              <a:t>Filter image to be added + fine tuning</a:t>
            </a:r>
            <a:endParaRPr lang="zh-CN" b="1">
              <a:latin typeface="Calibri" charset="0"/>
              <a:ea typeface="宋体" charset="0"/>
              <a:cs typeface="宋体" charset="0"/>
            </a:endParaRP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B38C5C22-2215-5249-962D-5D26EAB02775}" type="slidenum">
              <a:rPr lang="en-US" altLang="zh-CN" sz="1200">
                <a:latin typeface="Times New Roman" charset="0"/>
                <a:ea typeface="宋体" charset="0"/>
                <a:cs typeface="宋体" charset="0"/>
              </a:rPr>
              <a:pPr eaLnBrk="1" hangingPunct="1"/>
              <a:t>8</a:t>
            </a:fld>
            <a:endParaRPr lang="en-US" altLang="zh-CN" sz="1200" dirty="0">
              <a:latin typeface="Times New Roman" charset="0"/>
              <a:ea typeface="宋体" charset="0"/>
              <a:cs typeface="宋体"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l-GR">
              <a:ea typeface="MS PGothic" charset="0"/>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fld id="{1BDA8E7E-1578-554F-A61F-E60EB75DB6E8}" type="slidenum">
              <a:rPr lang="en-US" sz="1200">
                <a:latin typeface="Arial" charset="0"/>
              </a:rPr>
              <a:pPr eaLnBrk="1" hangingPunct="1"/>
              <a:t>34</a:t>
            </a:fld>
            <a:endParaRPr lang="en-US" sz="120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l-GR">
              <a:ea typeface="MS PGothic" charset="0"/>
            </a:endParaRP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fld id="{CA71BD7D-7B2F-A447-AF67-A4125E701872}" type="slidenum">
              <a:rPr lang="en-US" sz="1200">
                <a:solidFill>
                  <a:prstClr val="black"/>
                </a:solidFill>
                <a:latin typeface="Arial" charset="0"/>
              </a:rPr>
              <a:pPr eaLnBrk="1" hangingPunct="1"/>
              <a:t>36</a:t>
            </a:fld>
            <a:endParaRPr lang="en-US" sz="1200">
              <a:solidFill>
                <a:prstClr val="black"/>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dministration</a:t>
            </a:r>
            <a:r>
              <a:rPr lang="en-US" dirty="0"/>
              <a:t> of D-4F, an </a:t>
            </a:r>
            <a:r>
              <a:rPr lang="en-US" dirty="0" err="1"/>
              <a:t>apolipoprotein</a:t>
            </a:r>
            <a:r>
              <a:rPr lang="en-US" dirty="0"/>
              <a:t> A-I (</a:t>
            </a:r>
            <a:r>
              <a:rPr lang="en-US" dirty="0" err="1"/>
              <a:t>ApoA</a:t>
            </a:r>
            <a:r>
              <a:rPr lang="en-US" dirty="0"/>
              <a:t>-I) mimetic peptide, attenuated UFP-modulated lipid metabolism and atherosclerosis (</a:t>
            </a:r>
            <a:r>
              <a:rPr lang="en-US" dirty="0">
                <a:hlinkClick r:id="rId3"/>
              </a:rPr>
              <a:t>Li et al. </a:t>
            </a:r>
            <a:r>
              <a:rPr lang="en-US">
                <a:hlinkClick r:id="rId3"/>
              </a:rPr>
              <a:t>2013</a:t>
            </a:r>
            <a:r>
              <a:rPr lang="en-US"/>
              <a:t>), which is consistent with studies demonstrating that D-4F restored HDL function and attenuated atherosclerosis </a:t>
            </a:r>
          </a:p>
        </p:txBody>
      </p:sp>
      <p:sp>
        <p:nvSpPr>
          <p:cNvPr id="4" name="Slide Number Placeholder 3"/>
          <p:cNvSpPr>
            <a:spLocks noGrp="1"/>
          </p:cNvSpPr>
          <p:nvPr>
            <p:ph type="sldNum" sz="quarter" idx="10"/>
          </p:nvPr>
        </p:nvSpPr>
        <p:spPr/>
        <p:txBody>
          <a:bodyPr/>
          <a:lstStyle/>
          <a:p>
            <a:fld id="{D8FBA7CD-2577-6D44-9533-F734024C382F}" type="slidenum">
              <a:rPr lang="en-US" smtClean="0"/>
              <a:t>39</a:t>
            </a:fld>
            <a:endParaRPr lang="en-US" dirty="0"/>
          </a:p>
        </p:txBody>
      </p:sp>
    </p:spTree>
    <p:extLst>
      <p:ext uri="{BB962C8B-B14F-4D97-AF65-F5344CB8AC3E}">
        <p14:creationId xmlns:p14="http://schemas.microsoft.com/office/powerpoint/2010/main" val="365405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9BC6464-500C-D54B-AC55-7DF5EB12619A}" type="slidenum">
              <a:rPr lang="en-US"/>
              <a:pPr/>
              <a:t>41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B1BC16C-A6E6-4792-A0D5-DB0A30CD6E19}" type="slidenum">
              <a:rPr lang="en-US" smtClean="0"/>
              <a:pPr/>
              <a:t>54</a:t>
            </a:fld>
            <a:endParaRPr lang="en-US"/>
          </a:p>
        </p:txBody>
      </p:sp>
    </p:spTree>
    <p:extLst>
      <p:ext uri="{BB962C8B-B14F-4D97-AF65-F5344CB8AC3E}">
        <p14:creationId xmlns:p14="http://schemas.microsoft.com/office/powerpoint/2010/main" val="3709539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before Cu measurements, cupric ionic strength adjuster (ISA) (0.5M NaNO3 solution) is transferred into the sample vial and mixed with the sample by a volume of 2%, in order to provide a constant background ionic strength for sample and standards.</a:t>
            </a:r>
          </a:p>
        </p:txBody>
      </p:sp>
      <p:sp>
        <p:nvSpPr>
          <p:cNvPr id="4" name="Slide Number Placeholder 3"/>
          <p:cNvSpPr>
            <a:spLocks noGrp="1"/>
          </p:cNvSpPr>
          <p:nvPr>
            <p:ph type="sldNum" sz="quarter" idx="10"/>
          </p:nvPr>
        </p:nvSpPr>
        <p:spPr/>
        <p:txBody>
          <a:bodyPr/>
          <a:lstStyle/>
          <a:p>
            <a:fld id="{5C8B87FD-9436-E542-B70C-4D5361AC220F}" type="slidenum">
              <a:rPr lang="en-US" smtClean="0"/>
              <a:t>57</a:t>
            </a:fld>
            <a:endParaRPr lang="en-US" dirty="0"/>
          </a:p>
        </p:txBody>
      </p:sp>
    </p:spTree>
    <p:extLst>
      <p:ext uri="{BB962C8B-B14F-4D97-AF65-F5344CB8AC3E}">
        <p14:creationId xmlns:p14="http://schemas.microsoft.com/office/powerpoint/2010/main" val="543262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The ratio of adding reagent is 1% v/v, which means adding 0.1 ml reagent per 10ml</a:t>
            </a:r>
            <a:r>
              <a:rPr lang="en-US" baseline="0" dirty="0"/>
              <a:t> slurry. Considering the ambient concentration range of target metals, this ratio is sufficient for complete reaction.</a:t>
            </a:r>
          </a:p>
          <a:p>
            <a:pPr marL="171450" indent="-171450">
              <a:buFont typeface="Arial" pitchFamily="34" charset="0"/>
              <a:buChar char="•"/>
            </a:pPr>
            <a:endParaRPr lang="en-US" baseline="0" dirty="0"/>
          </a:p>
          <a:p>
            <a:pPr marL="171450" indent="-171450">
              <a:buFont typeface="Arial" pitchFamily="34" charset="0"/>
              <a:buChar char="•"/>
            </a:pPr>
            <a:r>
              <a:rPr lang="en-US" baseline="0" dirty="0"/>
              <a:t>The new set up is added as above.</a:t>
            </a:r>
          </a:p>
          <a:p>
            <a:pPr marL="171450" indent="-171450">
              <a:buFont typeface="Arial" pitchFamily="34" charset="0"/>
              <a:buChar char="•"/>
            </a:pPr>
            <a:endParaRPr lang="en-US" baseline="0" dirty="0"/>
          </a:p>
          <a:p>
            <a:pPr marL="171450" indent="-171450">
              <a:buFont typeface="Arial" pitchFamily="34" charset="0"/>
              <a:buChar char="•"/>
            </a:pPr>
            <a:r>
              <a:rPr lang="en-US" baseline="0" dirty="0"/>
              <a:t>The reducing/oxidize agent is added also by a ratio of 1% v/v (again sufficient considering the slurry metal concentrations). For Fe and </a:t>
            </a:r>
            <a:r>
              <a:rPr lang="en-US" baseline="0" dirty="0" err="1"/>
              <a:t>Mn</a:t>
            </a:r>
            <a:r>
              <a:rPr lang="en-US" baseline="0" dirty="0"/>
              <a:t>, the reducing agent is HA (Hydroxylamine), and for Cr the oxidize agent is H2O2.</a:t>
            </a:r>
            <a:endParaRPr lang="en-US" dirty="0"/>
          </a:p>
        </p:txBody>
      </p:sp>
      <p:sp>
        <p:nvSpPr>
          <p:cNvPr id="4" name="Slide Number Placeholder 3"/>
          <p:cNvSpPr>
            <a:spLocks noGrp="1"/>
          </p:cNvSpPr>
          <p:nvPr>
            <p:ph type="sldNum" sz="quarter" idx="10"/>
          </p:nvPr>
        </p:nvSpPr>
        <p:spPr/>
        <p:txBody>
          <a:bodyPr/>
          <a:lstStyle/>
          <a:p>
            <a:fld id="{D8FBA7CD-2577-6D44-9533-F734024C382F}" type="slidenum">
              <a:rPr lang="en-US" smtClean="0"/>
              <a:t>61</a:t>
            </a:fld>
            <a:endParaRPr lang="en-US" dirty="0"/>
          </a:p>
        </p:txBody>
      </p:sp>
    </p:spTree>
    <p:extLst>
      <p:ext uri="{BB962C8B-B14F-4D97-AF65-F5344CB8AC3E}">
        <p14:creationId xmlns:p14="http://schemas.microsoft.com/office/powerpoint/2010/main" val="3594417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slurries</a:t>
            </a:r>
            <a:r>
              <a:rPr lang="en-US" baseline="0" dirty="0"/>
              <a:t> were collected during April 3</a:t>
            </a:r>
            <a:r>
              <a:rPr lang="en-US" baseline="30000" dirty="0"/>
              <a:t>rd</a:t>
            </a:r>
            <a:r>
              <a:rPr lang="en-US" baseline="0" dirty="0"/>
              <a:t> to 22</a:t>
            </a:r>
            <a:r>
              <a:rPr lang="en-US" baseline="30000" dirty="0"/>
              <a:t>nd</a:t>
            </a:r>
            <a:r>
              <a:rPr lang="en-US" baseline="0" dirty="0"/>
              <a:t>. Each sample were collected for 3 hours in order to get sufficient mass loading on parallel filters. In the future field continuous collections, this time resolution can be improved (i.e. every 1-2 hours) since we don’t need to have parallel filters anymore which is acting as a threshold. </a:t>
            </a:r>
            <a:endParaRPr lang="en-US" dirty="0"/>
          </a:p>
        </p:txBody>
      </p:sp>
      <p:sp>
        <p:nvSpPr>
          <p:cNvPr id="4" name="Slide Number Placeholder 3"/>
          <p:cNvSpPr>
            <a:spLocks noGrp="1"/>
          </p:cNvSpPr>
          <p:nvPr>
            <p:ph type="sldNum" sz="quarter" idx="10"/>
          </p:nvPr>
        </p:nvSpPr>
        <p:spPr/>
        <p:txBody>
          <a:bodyPr/>
          <a:lstStyle/>
          <a:p>
            <a:fld id="{D8FBA7CD-2577-6D44-9533-F734024C382F}" type="slidenum">
              <a:rPr lang="en-US" smtClean="0"/>
              <a:t>62</a:t>
            </a:fld>
            <a:endParaRPr lang="en-US" dirty="0"/>
          </a:p>
        </p:txBody>
      </p:sp>
    </p:spTree>
    <p:extLst>
      <p:ext uri="{BB962C8B-B14F-4D97-AF65-F5344CB8AC3E}">
        <p14:creationId xmlns:p14="http://schemas.microsoft.com/office/powerpoint/2010/main" val="2446002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DD87F-4B16-2142-B8DF-90D3E6D9A3FC}" type="slidenum">
              <a:rPr lang="en-US" smtClean="0"/>
              <a:t>75</a:t>
            </a:fld>
            <a:endParaRPr lang="en-US"/>
          </a:p>
        </p:txBody>
      </p:sp>
    </p:spTree>
    <p:extLst>
      <p:ext uri="{BB962C8B-B14F-4D97-AF65-F5344CB8AC3E}">
        <p14:creationId xmlns:p14="http://schemas.microsoft.com/office/powerpoint/2010/main" val="307048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DD87F-4B16-2142-B8DF-90D3E6D9A3FC}" type="slidenum">
              <a:rPr lang="en-US" smtClean="0"/>
              <a:t>76</a:t>
            </a:fld>
            <a:endParaRPr lang="en-US"/>
          </a:p>
        </p:txBody>
      </p:sp>
    </p:spTree>
    <p:extLst>
      <p:ext uri="{BB962C8B-B14F-4D97-AF65-F5344CB8AC3E}">
        <p14:creationId xmlns:p14="http://schemas.microsoft.com/office/powerpoint/2010/main" val="2766901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2AE21-9EB0-D544-85A7-88C01A447FC2}" type="slidenum">
              <a:rPr lang="en-US"/>
              <a:pPr/>
              <a:t>13</a:t>
            </a:fld>
            <a:endParaRPr lang="en-US"/>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DD87F-4B16-2142-B8DF-90D3E6D9A3FC}" type="slidenum">
              <a:rPr lang="en-US" smtClean="0"/>
              <a:t>77</a:t>
            </a:fld>
            <a:endParaRPr lang="en-US"/>
          </a:p>
        </p:txBody>
      </p:sp>
    </p:spTree>
    <p:extLst>
      <p:ext uri="{BB962C8B-B14F-4D97-AF65-F5344CB8AC3E}">
        <p14:creationId xmlns:p14="http://schemas.microsoft.com/office/powerpoint/2010/main" val="2497794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DD87F-4B16-2142-B8DF-90D3E6D9A3FC}" type="slidenum">
              <a:rPr lang="en-US" smtClean="0"/>
              <a:t>78</a:t>
            </a:fld>
            <a:endParaRPr lang="en-US"/>
          </a:p>
        </p:txBody>
      </p:sp>
    </p:spTree>
    <p:extLst>
      <p:ext uri="{BB962C8B-B14F-4D97-AF65-F5344CB8AC3E}">
        <p14:creationId xmlns:p14="http://schemas.microsoft.com/office/powerpoint/2010/main" val="360990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1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DE1ACD5-C7AF-CB4A-96B1-D346B7ADE753}" type="slidenum">
              <a:rPr lang="en-US">
                <a:latin typeface="Calibri" charset="0"/>
              </a:rPr>
              <a:pPr eaLnBrk="1" hangingPunct="1"/>
              <a:t>14</a:t>
            </a:fld>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C78CC-DE2C-B540-B38C-2B002D395225}" type="slidenum">
              <a:rPr lang="en-US"/>
              <a:pPr/>
              <a:t>15</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69869F3C-4770-2641-8070-1111503989E1}" type="slidenum">
              <a:rPr lang="en-US" sz="1200">
                <a:latin typeface="Calibri" charset="0"/>
              </a:rPr>
              <a:pPr eaLnBrk="1" hangingPunct="1"/>
              <a:t>25</a:t>
            </a:fld>
            <a:endParaRPr lang="en-US" sz="1200"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latin typeface="Calibri" charset="0"/>
              </a:rPr>
              <a:t>CHLORIDE!!!</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46B7702B-62D4-4E44-A4EF-ECD84B947774}" type="slidenum">
              <a:rPr lang="en-US" sz="1200">
                <a:latin typeface="Calibri" charset="0"/>
              </a:rPr>
              <a:pPr eaLnBrk="1" hangingPunct="1"/>
              <a:t>26</a:t>
            </a:fld>
            <a:endParaRPr lang="en-US" sz="1200" dirty="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F21C6840-B6CB-ED40-B2CC-D80077749A8F}" type="slidenum">
              <a:rPr lang="en-US" sz="1200">
                <a:latin typeface="Calibri" charset="0"/>
              </a:rPr>
              <a:pPr eaLnBrk="1" hangingPunct="1"/>
              <a:t>27</a:t>
            </a:fld>
            <a:endParaRPr lang="en-US" sz="1200" dirty="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b="1"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32E524E8-9290-744D-9790-6DD54D0FA270}" type="slidenum">
              <a:rPr lang="en-US" sz="1200">
                <a:latin typeface="Calibri" charset="0"/>
              </a:rPr>
              <a:pPr eaLnBrk="1" hangingPunct="1"/>
              <a:t>30</a:t>
            </a:fld>
            <a:endParaRPr lang="en-US" sz="1200" dirty="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l-GR">
              <a:ea typeface="MS PGothic" charset="0"/>
            </a:endParaRPr>
          </a:p>
        </p:txBody>
      </p:sp>
      <p:sp>
        <p:nvSpPr>
          <p:cNvPr id="614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fld id="{6A98BF8A-9773-7449-8C18-D4129022CDD1}" type="slidenum">
              <a:rPr lang="en-US" sz="1200">
                <a:solidFill>
                  <a:prstClr val="black"/>
                </a:solidFill>
                <a:latin typeface="Arial" charset="0"/>
              </a:rPr>
              <a:pPr eaLnBrk="1" hangingPunct="1"/>
              <a:t>33</a:t>
            </a:fld>
            <a:endParaRPr lang="en-US" sz="1200">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12/22/23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oleObject" Target="../embeddings/oleObject2.bin"/><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4.bin"/><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scopus.com/source/sourceInfo.url?sourceId=15759&amp;origin=resultslist" TargetMode="External"/><Relationship Id="rId2" Type="http://schemas.openxmlformats.org/officeDocument/2006/relationships/hyperlink" Target="http://www.scopus.com/source/sourceInfo.url?sourceId=21100197156&amp;origin=resultslist"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file://localhost/http://www.dekati.com/cms/files/Image/500/toimintaperiaate%2520TD.jpg" TargetMode="External"/><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wmf"/><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earthobservatory.nasa.gov/IOTD/view.php?id=82087&amp;eocn=home&amp;eoci=iotd_title"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6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usc.edu/aerosol" TargetMode="Externa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usc.edu/aeroso"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475" y="147054"/>
            <a:ext cx="8680521" cy="5570756"/>
          </a:xfrm>
          <a:prstGeom prst="rect">
            <a:avLst/>
          </a:prstGeom>
        </p:spPr>
        <p:txBody>
          <a:bodyPr wrap="square">
            <a:spAutoFit/>
          </a:bodyPr>
          <a:lstStyle/>
          <a:p>
            <a:pPr algn="ctr"/>
            <a:r>
              <a:rPr lang="en-US" sz="3200" b="1" dirty="0">
                <a:solidFill>
                  <a:schemeClr val="tx1">
                    <a:lumMod val="85000"/>
                  </a:schemeClr>
                </a:solidFill>
              </a:rPr>
              <a:t>Development of novel techniques for evaluating chemical and toxicological properties of particulate matter (PM) in ambient air</a:t>
            </a:r>
            <a:r>
              <a:rPr lang="en-US" sz="3200" b="1" dirty="0"/>
              <a:t> </a:t>
            </a:r>
          </a:p>
          <a:p>
            <a:endParaRPr lang="en-US" sz="3200" dirty="0"/>
          </a:p>
          <a:p>
            <a:endParaRPr lang="en-US" sz="3200" dirty="0"/>
          </a:p>
          <a:p>
            <a:endParaRPr lang="en-US" sz="3200" dirty="0"/>
          </a:p>
          <a:p>
            <a:pPr algn="ctr"/>
            <a:r>
              <a:rPr lang="en-US" sz="2400" b="1" dirty="0">
                <a:solidFill>
                  <a:srgbClr val="FFFF00"/>
                </a:solidFill>
              </a:rPr>
              <a:t>Constantinos Sioutas, ScD</a:t>
            </a:r>
            <a:endParaRPr lang="en-US" sz="2400" b="1" baseline="30000" dirty="0"/>
          </a:p>
          <a:p>
            <a:pPr algn="ctr"/>
            <a:r>
              <a:rPr lang="en-US" sz="2000" dirty="0">
                <a:solidFill>
                  <a:srgbClr val="FFFF00"/>
                </a:solidFill>
              </a:rPr>
              <a:t>Fred Champion Professor</a:t>
            </a:r>
          </a:p>
          <a:p>
            <a:pPr algn="ctr"/>
            <a:r>
              <a:rPr lang="en-US" sz="2000" dirty="0">
                <a:solidFill>
                  <a:srgbClr val="FFFF00"/>
                </a:solidFill>
              </a:rPr>
              <a:t>Civil and Environmental Engineering</a:t>
            </a:r>
          </a:p>
          <a:p>
            <a:pPr algn="ctr"/>
            <a:r>
              <a:rPr lang="en-US" sz="2000" dirty="0">
                <a:solidFill>
                  <a:srgbClr val="FFFF00"/>
                </a:solidFill>
              </a:rPr>
              <a:t>University of Southern California</a:t>
            </a:r>
          </a:p>
          <a:p>
            <a:pPr algn="ctr"/>
            <a:r>
              <a:rPr lang="en-US" sz="2000" dirty="0">
                <a:solidFill>
                  <a:srgbClr val="FFFF00"/>
                </a:solidFill>
              </a:rPr>
              <a:t>3620 South Vermont Avenue </a:t>
            </a:r>
          </a:p>
          <a:p>
            <a:pPr algn="ctr"/>
            <a:r>
              <a:rPr lang="en-US" sz="2000" dirty="0">
                <a:solidFill>
                  <a:srgbClr val="FFFF00"/>
                </a:solidFill>
              </a:rPr>
              <a:t>Los Angeles, CA 90089</a:t>
            </a:r>
          </a:p>
          <a:p>
            <a:pPr algn="ctr"/>
            <a:r>
              <a:rPr lang="en-US" sz="2000" dirty="0">
                <a:solidFill>
                  <a:srgbClr val="FFFF00"/>
                </a:solidFill>
              </a:rPr>
              <a:t>USC Aerosol Group</a:t>
            </a:r>
            <a:r>
              <a:rPr lang="en-US" sz="2000" dirty="0"/>
              <a:t>: </a:t>
            </a:r>
            <a:r>
              <a:rPr lang="en-US" sz="2000" u="sng" dirty="0">
                <a:solidFill>
                  <a:schemeClr val="accent6">
                    <a:lumMod val="75000"/>
                  </a:schemeClr>
                </a:solidFill>
              </a:rPr>
              <a:t>www.usc.edu/aerosol</a:t>
            </a:r>
            <a:endParaRPr lang="en-US" sz="2000" dirty="0">
              <a:solidFill>
                <a:schemeClr val="accent6">
                  <a:lumMod val="75000"/>
                </a:schemeClr>
              </a:solidFill>
            </a:endParaRPr>
          </a:p>
          <a:p>
            <a:endParaRPr lang="en-US" sz="2000" i="1" dirty="0"/>
          </a:p>
        </p:txBody>
      </p:sp>
    </p:spTree>
    <p:extLst>
      <p:ext uri="{BB962C8B-B14F-4D97-AF65-F5344CB8AC3E}">
        <p14:creationId xmlns:p14="http://schemas.microsoft.com/office/powerpoint/2010/main" val="2800245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 y="914400"/>
            <a:ext cx="2667000" cy="304800"/>
          </a:xfrm>
          <a:prstGeom prst="roundRect">
            <a:avLst/>
          </a:prstGeom>
          <a:pattFill prst="ltDnDiag">
            <a:fgClr>
              <a:prstClr val="black"/>
            </a:fgClr>
            <a:bgClr>
              <a:prstClr val="white"/>
            </a:bgClr>
          </a:pattFill>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165890" name="TextBox 5"/>
          <p:cNvSpPr txBox="1">
            <a:spLocks noChangeArrowheads="1"/>
          </p:cNvSpPr>
          <p:nvPr/>
        </p:nvSpPr>
        <p:spPr bwMode="auto">
          <a:xfrm>
            <a:off x="3657600" y="838200"/>
            <a:ext cx="3733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t>Filter or Impaction Substrate </a:t>
            </a:r>
          </a:p>
        </p:txBody>
      </p:sp>
      <p:sp>
        <p:nvSpPr>
          <p:cNvPr id="7" name="Rounded Rectangle 6"/>
          <p:cNvSpPr/>
          <p:nvPr/>
        </p:nvSpPr>
        <p:spPr>
          <a:xfrm>
            <a:off x="381000" y="2362200"/>
            <a:ext cx="2133600" cy="2819400"/>
          </a:xfrm>
          <a:prstGeom prst="roundRect">
            <a:avLst/>
          </a:prstGeom>
          <a:ln w="38100" cmpd="sng">
            <a:solidFill>
              <a:srgbClr val="660066"/>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8" name="Rounded Rectangle 7"/>
          <p:cNvSpPr/>
          <p:nvPr/>
        </p:nvSpPr>
        <p:spPr>
          <a:xfrm>
            <a:off x="381000" y="4648200"/>
            <a:ext cx="2057400" cy="228600"/>
          </a:xfrm>
          <a:prstGeom prst="roundRect">
            <a:avLst/>
          </a:prstGeom>
          <a:pattFill prst="ltDnDiag">
            <a:fgClr>
              <a:prstClr val="black"/>
            </a:fgClr>
            <a:bgClr>
              <a:prstClr val="white"/>
            </a:bgClr>
          </a:pattFill>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9" name="TextBox 8"/>
          <p:cNvSpPr txBox="1"/>
          <p:nvPr/>
        </p:nvSpPr>
        <p:spPr>
          <a:xfrm>
            <a:off x="3352800" y="2362200"/>
            <a:ext cx="4953000" cy="3416320"/>
          </a:xfrm>
          <a:prstGeom prst="rect">
            <a:avLst/>
          </a:prstGeom>
          <a:noFill/>
        </p:spPr>
        <p:txBody>
          <a:bodyPr>
            <a:spAutoFit/>
          </a:bodyPr>
          <a:lstStyle/>
          <a:p>
            <a:pPr>
              <a:defRPr/>
            </a:pPr>
            <a:r>
              <a:rPr lang="en-US" b="1" dirty="0"/>
              <a:t>Extract with:</a:t>
            </a:r>
          </a:p>
          <a:p>
            <a:pPr>
              <a:defRPr/>
            </a:pPr>
            <a:endParaRPr lang="en-US" b="1" dirty="0"/>
          </a:p>
          <a:p>
            <a:pPr marL="342900" indent="-342900">
              <a:buFont typeface="Arial"/>
              <a:buChar char="•"/>
              <a:defRPr/>
            </a:pPr>
            <a:r>
              <a:rPr lang="en-US" b="1" dirty="0">
                <a:solidFill>
                  <a:srgbClr val="FFFF00"/>
                </a:solidFill>
              </a:rPr>
              <a:t>Ultrapure deionized (</a:t>
            </a:r>
            <a:r>
              <a:rPr lang="en-US" b="1" dirty="0" err="1">
                <a:solidFill>
                  <a:srgbClr val="FFFF00"/>
                </a:solidFill>
              </a:rPr>
              <a:t>milli</a:t>
            </a:r>
            <a:r>
              <a:rPr lang="en-US" b="1" dirty="0">
                <a:solidFill>
                  <a:srgbClr val="FFFF00"/>
                </a:solidFill>
              </a:rPr>
              <a:t> Q ) water </a:t>
            </a:r>
          </a:p>
          <a:p>
            <a:pPr lvl="1">
              <a:defRPr/>
            </a:pPr>
            <a:endParaRPr lang="en-US" b="1" dirty="0"/>
          </a:p>
          <a:p>
            <a:pPr lvl="1">
              <a:defRPr/>
            </a:pPr>
            <a:r>
              <a:rPr lang="en-US" b="1" dirty="0"/>
              <a:t>(</a:t>
            </a:r>
            <a:r>
              <a:rPr lang="en-US" dirty="0"/>
              <a:t>for ion chromatography- ammonium, nitrate and sulfate ions)</a:t>
            </a:r>
          </a:p>
          <a:p>
            <a:pPr marL="342900" indent="-342900">
              <a:buFont typeface="Arial"/>
              <a:buChar char="•"/>
              <a:defRPr/>
            </a:pPr>
            <a:endParaRPr lang="en-US" b="1" dirty="0"/>
          </a:p>
          <a:p>
            <a:pPr marL="342900" indent="-342900">
              <a:buFont typeface="Arial"/>
              <a:buChar char="•"/>
              <a:defRPr/>
            </a:pPr>
            <a:r>
              <a:rPr lang="en-US" b="1" dirty="0">
                <a:solidFill>
                  <a:srgbClr val="FF0000"/>
                </a:solidFill>
              </a:rPr>
              <a:t>Mixture of </a:t>
            </a:r>
            <a:r>
              <a:rPr lang="en-US" b="1" dirty="0" err="1">
                <a:solidFill>
                  <a:srgbClr val="FF0000"/>
                </a:solidFill>
              </a:rPr>
              <a:t>milli</a:t>
            </a:r>
            <a:r>
              <a:rPr lang="en-US" b="1" dirty="0">
                <a:solidFill>
                  <a:srgbClr val="FF0000"/>
                </a:solidFill>
              </a:rPr>
              <a:t> Q water and 1% HNO3 </a:t>
            </a:r>
            <a:r>
              <a:rPr lang="en-US" b="1" dirty="0"/>
              <a:t>(</a:t>
            </a:r>
            <a:r>
              <a:rPr lang="en-US" dirty="0"/>
              <a:t>for measurement of trace elements and metals)</a:t>
            </a:r>
          </a:p>
          <a:p>
            <a:pPr marL="342900" indent="-342900">
              <a:buFont typeface="Arial"/>
              <a:buChar char="•"/>
              <a:defRPr/>
            </a:pPr>
            <a:endParaRPr lang="en-US" b="1" dirty="0"/>
          </a:p>
          <a:p>
            <a:pPr marL="342900" indent="-342900">
              <a:buFont typeface="Arial"/>
              <a:buChar char="•"/>
              <a:defRPr/>
            </a:pPr>
            <a:r>
              <a:rPr lang="en-US" b="1" dirty="0">
                <a:solidFill>
                  <a:srgbClr val="009900"/>
                </a:solidFill>
              </a:rPr>
              <a:t>Organic Solvents </a:t>
            </a:r>
            <a:r>
              <a:rPr lang="en-US" b="1" dirty="0"/>
              <a:t>(xylene </a:t>
            </a:r>
            <a:r>
              <a:rPr lang="en-US" b="1" dirty="0" err="1"/>
              <a:t>etc</a:t>
            </a:r>
            <a:r>
              <a:rPr lang="en-US" b="1" dirty="0"/>
              <a:t>)</a:t>
            </a:r>
            <a:r>
              <a:rPr lang="en-US" dirty="0"/>
              <a:t> for HPLC to measure organics</a:t>
            </a:r>
          </a:p>
        </p:txBody>
      </p:sp>
      <p:cxnSp>
        <p:nvCxnSpPr>
          <p:cNvPr id="11" name="Straight Connector 10"/>
          <p:cNvCxnSpPr>
            <a:stCxn id="165890" idx="1"/>
          </p:cNvCxnSpPr>
          <p:nvPr/>
        </p:nvCxnSpPr>
        <p:spPr>
          <a:xfrm flipH="1">
            <a:off x="3048000" y="1038225"/>
            <a:ext cx="609600" cy="28575"/>
          </a:xfrm>
          <a:prstGeom prst="line">
            <a:avLst/>
          </a:prstGeom>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457200" y="762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685800" y="838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990600" y="838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1295400" y="838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1600200" y="838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1905000" y="838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a:off x="2209800" y="838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Oval 16"/>
          <p:cNvSpPr/>
          <p:nvPr/>
        </p:nvSpPr>
        <p:spPr>
          <a:xfrm>
            <a:off x="2514600" y="838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Oval 17"/>
          <p:cNvSpPr/>
          <p:nvPr/>
        </p:nvSpPr>
        <p:spPr>
          <a:xfrm>
            <a:off x="838200" y="33528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Oval 19"/>
          <p:cNvSpPr/>
          <p:nvPr/>
        </p:nvSpPr>
        <p:spPr>
          <a:xfrm>
            <a:off x="838200" y="990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val 20"/>
          <p:cNvSpPr/>
          <p:nvPr/>
        </p:nvSpPr>
        <p:spPr>
          <a:xfrm>
            <a:off x="1447800" y="3124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val 21"/>
          <p:cNvSpPr/>
          <p:nvPr/>
        </p:nvSpPr>
        <p:spPr>
          <a:xfrm>
            <a:off x="1600200" y="35814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1066800" y="3810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Oval 23"/>
          <p:cNvSpPr/>
          <p:nvPr/>
        </p:nvSpPr>
        <p:spPr>
          <a:xfrm>
            <a:off x="990600" y="27432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val 24"/>
          <p:cNvSpPr/>
          <p:nvPr/>
        </p:nvSpPr>
        <p:spPr>
          <a:xfrm>
            <a:off x="1676400" y="40386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Oval 25"/>
          <p:cNvSpPr/>
          <p:nvPr/>
        </p:nvSpPr>
        <p:spPr>
          <a:xfrm>
            <a:off x="609600" y="4191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Oval 26"/>
          <p:cNvSpPr/>
          <p:nvPr/>
        </p:nvSpPr>
        <p:spPr>
          <a:xfrm>
            <a:off x="1828800" y="3048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10752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07018" y="0"/>
            <a:ext cx="4136022" cy="6713754"/>
          </a:xfrm>
          <a:prstGeom prst="rect">
            <a:avLst/>
          </a:prstGeom>
        </p:spPr>
      </p:pic>
      <p:sp>
        <p:nvSpPr>
          <p:cNvPr id="5" name="TextBox 4"/>
          <p:cNvSpPr txBox="1"/>
          <p:nvPr/>
        </p:nvSpPr>
        <p:spPr>
          <a:xfrm>
            <a:off x="209603" y="123290"/>
            <a:ext cx="2985823" cy="240065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a:t>High Volume PM10 filter sampler</a:t>
            </a:r>
          </a:p>
          <a:p>
            <a:endParaRPr lang="en-US" sz="2400" dirty="0"/>
          </a:p>
          <a:p>
            <a:endParaRPr lang="en-US" sz="2400" dirty="0"/>
          </a:p>
          <a:p>
            <a:r>
              <a:rPr lang="en-US" i="1" dirty="0"/>
              <a:t>Source;  Queensland Government </a:t>
            </a:r>
          </a:p>
          <a:p>
            <a:endParaRPr lang="en-US" dirty="0"/>
          </a:p>
        </p:txBody>
      </p:sp>
      <p:pic>
        <p:nvPicPr>
          <p:cNvPr id="6" name="Picture 8" descr="hpsl"/>
          <p:cNvPicPr>
            <a:picLocks noChangeAspect="1" noChangeArrowheads="1"/>
          </p:cNvPicPr>
          <p:nvPr/>
        </p:nvPicPr>
        <p:blipFill>
          <a:blip r:embed="rId3" cstate="print"/>
          <a:srcRect t="3896" b="2597"/>
          <a:stretch>
            <a:fillRect/>
          </a:stretch>
        </p:blipFill>
        <p:spPr bwMode="auto">
          <a:xfrm>
            <a:off x="0" y="2385353"/>
            <a:ext cx="2924175" cy="1992313"/>
          </a:xfrm>
          <a:prstGeom prst="rect">
            <a:avLst/>
          </a:prstGeom>
          <a:noFill/>
          <a:ln w="12700">
            <a:noFill/>
            <a:miter lim="800000"/>
            <a:headEnd/>
            <a:tailEnd/>
          </a:ln>
        </p:spPr>
      </p:pic>
      <p:sp>
        <p:nvSpPr>
          <p:cNvPr id="7" name="Text Box 12"/>
          <p:cNvSpPr txBox="1">
            <a:spLocks noChangeArrowheads="1"/>
          </p:cNvSpPr>
          <p:nvPr/>
        </p:nvSpPr>
        <p:spPr bwMode="auto">
          <a:xfrm>
            <a:off x="209603" y="2419382"/>
            <a:ext cx="1886442" cy="2000548"/>
          </a:xfrm>
          <a:prstGeom prst="rect">
            <a:avLst/>
          </a:prstGeom>
          <a:noFill/>
          <a:ln w="12700">
            <a:noFill/>
            <a:miter lim="800000"/>
            <a:headEnd/>
            <a:tailEnd/>
          </a:ln>
        </p:spPr>
        <p:txBody>
          <a:bodyPr wrap="square">
            <a:spAutoFit/>
          </a:bodyPr>
          <a:lstStyle/>
          <a:p>
            <a:r>
              <a:rPr lang="en-US" altLang="zh-TW" sz="2400" b="1" u="sng" dirty="0">
                <a:solidFill>
                  <a:srgbClr val="CCFFCC"/>
                </a:solidFill>
              </a:rPr>
              <a:t>Porous</a:t>
            </a:r>
          </a:p>
          <a:p>
            <a:r>
              <a:rPr lang="en-US" altLang="zh-TW" sz="2400" b="1" u="sng" dirty="0">
                <a:solidFill>
                  <a:srgbClr val="CCFFCC"/>
                </a:solidFill>
              </a:rPr>
              <a:t>membrane</a:t>
            </a:r>
          </a:p>
          <a:p>
            <a:r>
              <a:rPr lang="en-US" altLang="zh-TW" sz="2400" b="1" u="sng" dirty="0">
                <a:solidFill>
                  <a:srgbClr val="CCFFCC"/>
                </a:solidFill>
              </a:rPr>
              <a:t>Filter </a:t>
            </a:r>
          </a:p>
          <a:p>
            <a:endParaRPr lang="en-US" altLang="zh-TW" sz="1200" u="sng" dirty="0"/>
          </a:p>
          <a:p>
            <a:endParaRPr lang="en-US" altLang="zh-TW" sz="2000" u="sng" dirty="0"/>
          </a:p>
          <a:p>
            <a:endParaRPr lang="en-US" altLang="zh-TW" sz="2000" u="sng" dirty="0"/>
          </a:p>
        </p:txBody>
      </p:sp>
      <p:pic>
        <p:nvPicPr>
          <p:cNvPr id="2" name="Picture 1"/>
          <p:cNvPicPr>
            <a:picLocks noChangeAspect="1"/>
          </p:cNvPicPr>
          <p:nvPr/>
        </p:nvPicPr>
        <p:blipFill>
          <a:blip r:embed="rId4"/>
          <a:stretch>
            <a:fillRect/>
          </a:stretch>
        </p:blipFill>
        <p:spPr>
          <a:xfrm>
            <a:off x="35095" y="4451640"/>
            <a:ext cx="3160331" cy="2370248"/>
          </a:xfrm>
          <a:prstGeom prst="rect">
            <a:avLst/>
          </a:prstGeom>
        </p:spPr>
      </p:pic>
    </p:spTree>
    <p:extLst>
      <p:ext uri="{BB962C8B-B14F-4D97-AF65-F5344CB8AC3E}">
        <p14:creationId xmlns:p14="http://schemas.microsoft.com/office/powerpoint/2010/main" val="1204561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209" y="336907"/>
            <a:ext cx="8090590" cy="6067942"/>
          </a:xfrm>
          <a:prstGeom prst="rect">
            <a:avLst/>
          </a:prstGeom>
        </p:spPr>
      </p:pic>
    </p:spTree>
    <p:extLst>
      <p:ext uri="{BB962C8B-B14F-4D97-AF65-F5344CB8AC3E}">
        <p14:creationId xmlns:p14="http://schemas.microsoft.com/office/powerpoint/2010/main" val="2317104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7309" name="Rectangle 29"/>
          <p:cNvSpPr>
            <a:spLocks noChangeArrowheads="1"/>
          </p:cNvSpPr>
          <p:nvPr/>
        </p:nvSpPr>
        <p:spPr bwMode="auto">
          <a:xfrm>
            <a:off x="2172141" y="424934"/>
            <a:ext cx="3745617" cy="36933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400" b="1" dirty="0">
                <a:solidFill>
                  <a:srgbClr val="000000"/>
                </a:solidFill>
                <a:latin typeface="Arial" charset="0"/>
              </a:rPr>
              <a:t>Schematic of an Impactor</a:t>
            </a:r>
            <a:endParaRPr lang="en-US" sz="2400" dirty="0"/>
          </a:p>
        </p:txBody>
      </p:sp>
      <p:sp>
        <p:nvSpPr>
          <p:cNvPr id="97310" name="Rectangle 30"/>
          <p:cNvSpPr>
            <a:spLocks noChangeArrowheads="1"/>
          </p:cNvSpPr>
          <p:nvPr/>
        </p:nvSpPr>
        <p:spPr bwMode="auto">
          <a:xfrm>
            <a:off x="2679700" y="1530350"/>
            <a:ext cx="985838" cy="21272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Arial" charset="0"/>
              </a:rPr>
              <a:t>Aerosol Inlet</a:t>
            </a:r>
            <a:endParaRPr lang="en-US" dirty="0"/>
          </a:p>
        </p:txBody>
      </p:sp>
      <p:sp>
        <p:nvSpPr>
          <p:cNvPr id="97311" name="Rectangle 31"/>
          <p:cNvSpPr>
            <a:spLocks noChangeArrowheads="1"/>
          </p:cNvSpPr>
          <p:nvPr/>
        </p:nvSpPr>
        <p:spPr bwMode="auto">
          <a:xfrm>
            <a:off x="5245100" y="2757488"/>
            <a:ext cx="2257425" cy="21272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latin typeface="Arial" charset="0"/>
              </a:rPr>
              <a:t>              Acceleration Nozzle</a:t>
            </a:r>
            <a:endParaRPr lang="en-US"/>
          </a:p>
        </p:txBody>
      </p:sp>
      <p:sp>
        <p:nvSpPr>
          <p:cNvPr id="97312" name="Rectangle 32"/>
          <p:cNvSpPr>
            <a:spLocks noChangeArrowheads="1"/>
          </p:cNvSpPr>
          <p:nvPr/>
        </p:nvSpPr>
        <p:spPr bwMode="auto">
          <a:xfrm>
            <a:off x="754063" y="3762375"/>
            <a:ext cx="641350" cy="21272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latin typeface="Arial" charset="0"/>
              </a:rPr>
              <a:t>Air Flow</a:t>
            </a:r>
            <a:endParaRPr lang="en-US"/>
          </a:p>
        </p:txBody>
      </p:sp>
      <p:sp>
        <p:nvSpPr>
          <p:cNvPr id="97313" name="Rectangle 33"/>
          <p:cNvSpPr>
            <a:spLocks noChangeArrowheads="1"/>
          </p:cNvSpPr>
          <p:nvPr/>
        </p:nvSpPr>
        <p:spPr bwMode="auto">
          <a:xfrm>
            <a:off x="6529388" y="3984625"/>
            <a:ext cx="1133475" cy="21272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latin typeface="Arial" charset="0"/>
              </a:rPr>
              <a:t>          Air Flow</a:t>
            </a:r>
            <a:endParaRPr lang="en-US"/>
          </a:p>
        </p:txBody>
      </p:sp>
      <p:sp>
        <p:nvSpPr>
          <p:cNvPr id="97314" name="Rectangle 34"/>
          <p:cNvSpPr>
            <a:spLocks noChangeArrowheads="1"/>
          </p:cNvSpPr>
          <p:nvPr/>
        </p:nvSpPr>
        <p:spPr bwMode="auto">
          <a:xfrm>
            <a:off x="6521450" y="4252913"/>
            <a:ext cx="488950" cy="1524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000">
                <a:solidFill>
                  <a:srgbClr val="000000"/>
                </a:solidFill>
                <a:latin typeface="Arial" charset="0"/>
              </a:rPr>
              <a:t>              </a:t>
            </a:r>
            <a:endParaRPr lang="en-US"/>
          </a:p>
        </p:txBody>
      </p:sp>
      <p:sp>
        <p:nvSpPr>
          <p:cNvPr id="97315" name="Rectangle 35"/>
          <p:cNvSpPr>
            <a:spLocks noChangeArrowheads="1"/>
          </p:cNvSpPr>
          <p:nvPr/>
        </p:nvSpPr>
        <p:spPr bwMode="auto">
          <a:xfrm>
            <a:off x="5888038" y="5210175"/>
            <a:ext cx="779462" cy="21272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latin typeface="Arial" charset="0"/>
              </a:rPr>
              <a:t>Collection</a:t>
            </a:r>
            <a:endParaRPr lang="en-US"/>
          </a:p>
        </p:txBody>
      </p:sp>
      <p:sp>
        <p:nvSpPr>
          <p:cNvPr id="97316" name="Rectangle 36"/>
          <p:cNvSpPr>
            <a:spLocks noChangeArrowheads="1"/>
          </p:cNvSpPr>
          <p:nvPr/>
        </p:nvSpPr>
        <p:spPr bwMode="auto">
          <a:xfrm>
            <a:off x="5888038" y="5432425"/>
            <a:ext cx="758825" cy="21272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400">
                <a:solidFill>
                  <a:srgbClr val="000000"/>
                </a:solidFill>
                <a:latin typeface="Arial" charset="0"/>
              </a:rPr>
              <a:t>Substrate</a:t>
            </a:r>
            <a:endParaRPr lang="en-US"/>
          </a:p>
        </p:txBody>
      </p:sp>
      <p:sp>
        <p:nvSpPr>
          <p:cNvPr id="97317" name="Line 37"/>
          <p:cNvSpPr>
            <a:spLocks noChangeShapeType="1"/>
          </p:cNvSpPr>
          <p:nvPr/>
        </p:nvSpPr>
        <p:spPr bwMode="auto">
          <a:xfrm>
            <a:off x="2651125" y="2154238"/>
            <a:ext cx="631825" cy="72072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318" name="Line 38"/>
          <p:cNvSpPr>
            <a:spLocks noChangeShapeType="1"/>
          </p:cNvSpPr>
          <p:nvPr/>
        </p:nvSpPr>
        <p:spPr bwMode="auto">
          <a:xfrm>
            <a:off x="3292475" y="2874963"/>
            <a:ext cx="1588" cy="700087"/>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319" name="Line 39"/>
          <p:cNvSpPr>
            <a:spLocks noChangeShapeType="1"/>
          </p:cNvSpPr>
          <p:nvPr/>
        </p:nvSpPr>
        <p:spPr bwMode="auto">
          <a:xfrm>
            <a:off x="4565650" y="2965450"/>
            <a:ext cx="1588" cy="62865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320" name="Line 40"/>
          <p:cNvSpPr>
            <a:spLocks noChangeShapeType="1"/>
          </p:cNvSpPr>
          <p:nvPr/>
        </p:nvSpPr>
        <p:spPr bwMode="auto">
          <a:xfrm flipV="1">
            <a:off x="4554538" y="2181225"/>
            <a:ext cx="663575" cy="78422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97323" name="Group 43"/>
          <p:cNvGrpSpPr>
            <a:grpSpLocks/>
          </p:cNvGrpSpPr>
          <p:nvPr/>
        </p:nvGrpSpPr>
        <p:grpSpPr bwMode="auto">
          <a:xfrm>
            <a:off x="3886200" y="1600200"/>
            <a:ext cx="100013" cy="895350"/>
            <a:chOff x="2441" y="1333"/>
            <a:chExt cx="63" cy="564"/>
          </a:xfrm>
        </p:grpSpPr>
        <p:sp>
          <p:nvSpPr>
            <p:cNvPr id="97321" name="Line 41"/>
            <p:cNvSpPr>
              <a:spLocks noChangeShapeType="1"/>
            </p:cNvSpPr>
            <p:nvPr/>
          </p:nvSpPr>
          <p:spPr bwMode="auto">
            <a:xfrm>
              <a:off x="2472" y="1333"/>
              <a:ext cx="1" cy="504"/>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7322" name="Freeform 42"/>
            <p:cNvSpPr>
              <a:spLocks/>
            </p:cNvSpPr>
            <p:nvPr/>
          </p:nvSpPr>
          <p:spPr bwMode="auto">
            <a:xfrm>
              <a:off x="2441" y="1835"/>
              <a:ext cx="63" cy="62"/>
            </a:xfrm>
            <a:custGeom>
              <a:avLst/>
              <a:gdLst>
                <a:gd name="T0" fmla="*/ 0 w 125"/>
                <a:gd name="T1" fmla="*/ 0 h 125"/>
                <a:gd name="T2" fmla="*/ 64 w 125"/>
                <a:gd name="T3" fmla="*/ 125 h 125"/>
                <a:gd name="T4" fmla="*/ 125 w 125"/>
                <a:gd name="T5" fmla="*/ 0 h 125"/>
                <a:gd name="T6" fmla="*/ 0 w 125"/>
                <a:gd name="T7" fmla="*/ 0 h 125"/>
              </a:gdLst>
              <a:ahLst/>
              <a:cxnLst>
                <a:cxn ang="0">
                  <a:pos x="T0" y="T1"/>
                </a:cxn>
                <a:cxn ang="0">
                  <a:pos x="T2" y="T3"/>
                </a:cxn>
                <a:cxn ang="0">
                  <a:pos x="T4" y="T5"/>
                </a:cxn>
                <a:cxn ang="0">
                  <a:pos x="T6" y="T7"/>
                </a:cxn>
              </a:cxnLst>
              <a:rect l="0" t="0" r="r" b="b"/>
              <a:pathLst>
                <a:path w="125" h="125">
                  <a:moveTo>
                    <a:pt x="0" y="0"/>
                  </a:moveTo>
                  <a:lnTo>
                    <a:pt x="64" y="125"/>
                  </a:lnTo>
                  <a:lnTo>
                    <a:pt x="125" y="0"/>
                  </a:lnTo>
                  <a:lnTo>
                    <a:pt x="0" y="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97335" name="Group 55"/>
          <p:cNvGrpSpPr>
            <a:grpSpLocks/>
          </p:cNvGrpSpPr>
          <p:nvPr/>
        </p:nvGrpSpPr>
        <p:grpSpPr bwMode="auto">
          <a:xfrm>
            <a:off x="4044950" y="3270250"/>
            <a:ext cx="111125" cy="112713"/>
            <a:chOff x="2548" y="2060"/>
            <a:chExt cx="70" cy="71"/>
          </a:xfrm>
        </p:grpSpPr>
        <p:sp>
          <p:nvSpPr>
            <p:cNvPr id="97333" name="Oval 53"/>
            <p:cNvSpPr>
              <a:spLocks noChangeArrowheads="1"/>
            </p:cNvSpPr>
            <p:nvPr/>
          </p:nvSpPr>
          <p:spPr bwMode="auto">
            <a:xfrm>
              <a:off x="2548" y="2060"/>
              <a:ext cx="70" cy="71"/>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34" name="Oval 54"/>
            <p:cNvSpPr>
              <a:spLocks noChangeArrowheads="1"/>
            </p:cNvSpPr>
            <p:nvPr/>
          </p:nvSpPr>
          <p:spPr bwMode="auto">
            <a:xfrm>
              <a:off x="2548" y="2060"/>
              <a:ext cx="70" cy="71"/>
            </a:xfrm>
            <a:prstGeom prst="ellipse">
              <a:avLst/>
            </a:prstGeom>
            <a:solidFill>
              <a:srgbClr val="FFFF99"/>
            </a:solidFill>
            <a:ln w="9525">
              <a:solidFill>
                <a:srgbClr val="000000"/>
              </a:solidFill>
              <a:round/>
              <a:headEnd/>
              <a:tailEnd/>
            </a:ln>
          </p:spPr>
          <p:txBody>
            <a:bodyPr/>
            <a:lstStyle/>
            <a:p>
              <a:endParaRPr lang="en-US"/>
            </a:p>
          </p:txBody>
        </p:sp>
      </p:grpSp>
      <p:grpSp>
        <p:nvGrpSpPr>
          <p:cNvPr id="97338" name="Group 58"/>
          <p:cNvGrpSpPr>
            <a:grpSpLocks/>
          </p:cNvGrpSpPr>
          <p:nvPr/>
        </p:nvGrpSpPr>
        <p:grpSpPr bwMode="auto">
          <a:xfrm>
            <a:off x="3503613" y="2754313"/>
            <a:ext cx="111125" cy="112712"/>
            <a:chOff x="2207" y="1735"/>
            <a:chExt cx="70" cy="71"/>
          </a:xfrm>
        </p:grpSpPr>
        <p:sp>
          <p:nvSpPr>
            <p:cNvPr id="97336" name="Oval 56"/>
            <p:cNvSpPr>
              <a:spLocks noChangeArrowheads="1"/>
            </p:cNvSpPr>
            <p:nvPr/>
          </p:nvSpPr>
          <p:spPr bwMode="auto">
            <a:xfrm>
              <a:off x="2207" y="1735"/>
              <a:ext cx="70" cy="71"/>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37" name="Oval 57"/>
            <p:cNvSpPr>
              <a:spLocks noChangeArrowheads="1"/>
            </p:cNvSpPr>
            <p:nvPr/>
          </p:nvSpPr>
          <p:spPr bwMode="auto">
            <a:xfrm>
              <a:off x="2207" y="1735"/>
              <a:ext cx="70" cy="71"/>
            </a:xfrm>
            <a:prstGeom prst="ellipse">
              <a:avLst/>
            </a:prstGeom>
            <a:solidFill>
              <a:srgbClr val="FFFF99"/>
            </a:solidFill>
            <a:ln w="9525">
              <a:solidFill>
                <a:srgbClr val="000000"/>
              </a:solidFill>
              <a:round/>
              <a:headEnd/>
              <a:tailEnd/>
            </a:ln>
          </p:spPr>
          <p:txBody>
            <a:bodyPr/>
            <a:lstStyle/>
            <a:p>
              <a:endParaRPr lang="en-US"/>
            </a:p>
          </p:txBody>
        </p:sp>
      </p:grpSp>
      <p:grpSp>
        <p:nvGrpSpPr>
          <p:cNvPr id="97341" name="Group 61"/>
          <p:cNvGrpSpPr>
            <a:grpSpLocks/>
          </p:cNvGrpSpPr>
          <p:nvPr/>
        </p:nvGrpSpPr>
        <p:grpSpPr bwMode="auto">
          <a:xfrm>
            <a:off x="4114800" y="2541588"/>
            <a:ext cx="111125" cy="111125"/>
            <a:chOff x="2592" y="1601"/>
            <a:chExt cx="70" cy="70"/>
          </a:xfrm>
        </p:grpSpPr>
        <p:sp>
          <p:nvSpPr>
            <p:cNvPr id="97339" name="Oval 59"/>
            <p:cNvSpPr>
              <a:spLocks noChangeArrowheads="1"/>
            </p:cNvSpPr>
            <p:nvPr/>
          </p:nvSpPr>
          <p:spPr bwMode="auto">
            <a:xfrm>
              <a:off x="2592" y="1601"/>
              <a:ext cx="70" cy="70"/>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40" name="Oval 60"/>
            <p:cNvSpPr>
              <a:spLocks noChangeArrowheads="1"/>
            </p:cNvSpPr>
            <p:nvPr/>
          </p:nvSpPr>
          <p:spPr bwMode="auto">
            <a:xfrm>
              <a:off x="2592" y="1601"/>
              <a:ext cx="70" cy="70"/>
            </a:xfrm>
            <a:prstGeom prst="ellipse">
              <a:avLst/>
            </a:prstGeom>
            <a:solidFill>
              <a:srgbClr val="FFFF99"/>
            </a:solidFill>
            <a:ln w="9525">
              <a:solidFill>
                <a:srgbClr val="000000"/>
              </a:solidFill>
              <a:round/>
              <a:headEnd/>
              <a:tailEnd/>
            </a:ln>
          </p:spPr>
          <p:txBody>
            <a:bodyPr/>
            <a:lstStyle/>
            <a:p>
              <a:endParaRPr lang="en-US"/>
            </a:p>
          </p:txBody>
        </p:sp>
      </p:grpSp>
      <p:sp>
        <p:nvSpPr>
          <p:cNvPr id="97342" name="Line 62"/>
          <p:cNvSpPr>
            <a:spLocks noChangeShapeType="1"/>
          </p:cNvSpPr>
          <p:nvPr/>
        </p:nvSpPr>
        <p:spPr bwMode="auto">
          <a:xfrm>
            <a:off x="4565650" y="3594100"/>
            <a:ext cx="1665288"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7343" name="Line 63"/>
          <p:cNvSpPr>
            <a:spLocks noChangeShapeType="1"/>
          </p:cNvSpPr>
          <p:nvPr/>
        </p:nvSpPr>
        <p:spPr bwMode="auto">
          <a:xfrm>
            <a:off x="1627188" y="3594100"/>
            <a:ext cx="1665287" cy="158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97360" name="Group 80"/>
          <p:cNvGrpSpPr>
            <a:grpSpLocks/>
          </p:cNvGrpSpPr>
          <p:nvPr/>
        </p:nvGrpSpPr>
        <p:grpSpPr bwMode="auto">
          <a:xfrm>
            <a:off x="4681538" y="2978150"/>
            <a:ext cx="904875" cy="444500"/>
            <a:chOff x="2949" y="1876"/>
            <a:chExt cx="570" cy="280"/>
          </a:xfrm>
        </p:grpSpPr>
        <p:sp>
          <p:nvSpPr>
            <p:cNvPr id="97344" name="Freeform 64"/>
            <p:cNvSpPr>
              <a:spLocks/>
            </p:cNvSpPr>
            <p:nvPr/>
          </p:nvSpPr>
          <p:spPr bwMode="auto">
            <a:xfrm>
              <a:off x="2949" y="2140"/>
              <a:ext cx="27" cy="16"/>
            </a:xfrm>
            <a:custGeom>
              <a:avLst/>
              <a:gdLst>
                <a:gd name="T0" fmla="*/ 6 w 54"/>
                <a:gd name="T1" fmla="*/ 21 h 33"/>
                <a:gd name="T2" fmla="*/ 4 w 54"/>
                <a:gd name="T3" fmla="*/ 23 h 33"/>
                <a:gd name="T4" fmla="*/ 2 w 54"/>
                <a:gd name="T5" fmla="*/ 25 h 33"/>
                <a:gd name="T6" fmla="*/ 0 w 54"/>
                <a:gd name="T7" fmla="*/ 27 h 33"/>
                <a:gd name="T8" fmla="*/ 0 w 54"/>
                <a:gd name="T9" fmla="*/ 27 h 33"/>
                <a:gd name="T10" fmla="*/ 2 w 54"/>
                <a:gd name="T11" fmla="*/ 29 h 33"/>
                <a:gd name="T12" fmla="*/ 4 w 54"/>
                <a:gd name="T13" fmla="*/ 31 h 33"/>
                <a:gd name="T14" fmla="*/ 6 w 54"/>
                <a:gd name="T15" fmla="*/ 33 h 33"/>
                <a:gd name="T16" fmla="*/ 8 w 54"/>
                <a:gd name="T17" fmla="*/ 33 h 33"/>
                <a:gd name="T18" fmla="*/ 48 w 54"/>
                <a:gd name="T19" fmla="*/ 11 h 33"/>
                <a:gd name="T20" fmla="*/ 50 w 54"/>
                <a:gd name="T21" fmla="*/ 11 h 33"/>
                <a:gd name="T22" fmla="*/ 52 w 54"/>
                <a:gd name="T23" fmla="*/ 10 h 33"/>
                <a:gd name="T24" fmla="*/ 54 w 54"/>
                <a:gd name="T25" fmla="*/ 8 h 33"/>
                <a:gd name="T26" fmla="*/ 54 w 54"/>
                <a:gd name="T27" fmla="*/ 6 h 33"/>
                <a:gd name="T28" fmla="*/ 52 w 54"/>
                <a:gd name="T29" fmla="*/ 4 h 33"/>
                <a:gd name="T30" fmla="*/ 50 w 54"/>
                <a:gd name="T31" fmla="*/ 2 h 33"/>
                <a:gd name="T32" fmla="*/ 48 w 54"/>
                <a:gd name="T33" fmla="*/ 0 h 33"/>
                <a:gd name="T34" fmla="*/ 46 w 54"/>
                <a:gd name="T35" fmla="*/ 0 h 33"/>
                <a:gd name="T36" fmla="*/ 6 w 54"/>
                <a:gd name="T37"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6" y="21"/>
                  </a:moveTo>
                  <a:lnTo>
                    <a:pt x="4" y="23"/>
                  </a:lnTo>
                  <a:lnTo>
                    <a:pt x="2" y="25"/>
                  </a:lnTo>
                  <a:lnTo>
                    <a:pt x="0" y="27"/>
                  </a:lnTo>
                  <a:lnTo>
                    <a:pt x="0" y="27"/>
                  </a:lnTo>
                  <a:lnTo>
                    <a:pt x="2" y="29"/>
                  </a:lnTo>
                  <a:lnTo>
                    <a:pt x="4" y="31"/>
                  </a:lnTo>
                  <a:lnTo>
                    <a:pt x="6" y="33"/>
                  </a:lnTo>
                  <a:lnTo>
                    <a:pt x="8" y="33"/>
                  </a:lnTo>
                  <a:lnTo>
                    <a:pt x="48" y="11"/>
                  </a:lnTo>
                  <a:lnTo>
                    <a:pt x="50" y="11"/>
                  </a:lnTo>
                  <a:lnTo>
                    <a:pt x="52" y="10"/>
                  </a:lnTo>
                  <a:lnTo>
                    <a:pt x="54" y="8"/>
                  </a:lnTo>
                  <a:lnTo>
                    <a:pt x="54" y="6"/>
                  </a:lnTo>
                  <a:lnTo>
                    <a:pt x="52" y="4"/>
                  </a:lnTo>
                  <a:lnTo>
                    <a:pt x="50" y="2"/>
                  </a:lnTo>
                  <a:lnTo>
                    <a:pt x="48" y="0"/>
                  </a:lnTo>
                  <a:lnTo>
                    <a:pt x="46" y="0"/>
                  </a:lnTo>
                  <a:lnTo>
                    <a:pt x="6" y="21"/>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45" name="Freeform 65"/>
            <p:cNvSpPr>
              <a:spLocks/>
            </p:cNvSpPr>
            <p:nvPr/>
          </p:nvSpPr>
          <p:spPr bwMode="auto">
            <a:xfrm>
              <a:off x="2986" y="2123"/>
              <a:ext cx="26" cy="16"/>
            </a:xfrm>
            <a:custGeom>
              <a:avLst/>
              <a:gdLst>
                <a:gd name="T0" fmla="*/ 4 w 52"/>
                <a:gd name="T1" fmla="*/ 21 h 33"/>
                <a:gd name="T2" fmla="*/ 2 w 52"/>
                <a:gd name="T3" fmla="*/ 21 h 33"/>
                <a:gd name="T4" fmla="*/ 0 w 52"/>
                <a:gd name="T5" fmla="*/ 23 h 33"/>
                <a:gd name="T6" fmla="*/ 0 w 52"/>
                <a:gd name="T7" fmla="*/ 25 h 33"/>
                <a:gd name="T8" fmla="*/ 0 w 52"/>
                <a:gd name="T9" fmla="*/ 27 h 33"/>
                <a:gd name="T10" fmla="*/ 0 w 52"/>
                <a:gd name="T11" fmla="*/ 29 h 33"/>
                <a:gd name="T12" fmla="*/ 2 w 52"/>
                <a:gd name="T13" fmla="*/ 31 h 33"/>
                <a:gd name="T14" fmla="*/ 4 w 52"/>
                <a:gd name="T15" fmla="*/ 33 h 33"/>
                <a:gd name="T16" fmla="*/ 6 w 52"/>
                <a:gd name="T17" fmla="*/ 33 h 33"/>
                <a:gd name="T18" fmla="*/ 48 w 52"/>
                <a:gd name="T19" fmla="*/ 12 h 33"/>
                <a:gd name="T20" fmla="*/ 50 w 52"/>
                <a:gd name="T21" fmla="*/ 12 h 33"/>
                <a:gd name="T22" fmla="*/ 52 w 52"/>
                <a:gd name="T23" fmla="*/ 10 h 33"/>
                <a:gd name="T24" fmla="*/ 52 w 52"/>
                <a:gd name="T25" fmla="*/ 8 h 33"/>
                <a:gd name="T26" fmla="*/ 52 w 52"/>
                <a:gd name="T27" fmla="*/ 6 h 33"/>
                <a:gd name="T28" fmla="*/ 52 w 52"/>
                <a:gd name="T29" fmla="*/ 4 h 33"/>
                <a:gd name="T30" fmla="*/ 50 w 52"/>
                <a:gd name="T31" fmla="*/ 2 h 33"/>
                <a:gd name="T32" fmla="*/ 48 w 52"/>
                <a:gd name="T33" fmla="*/ 0 h 33"/>
                <a:gd name="T34" fmla="*/ 46 w 52"/>
                <a:gd name="T35" fmla="*/ 0 h 33"/>
                <a:gd name="T36" fmla="*/ 4 w 52"/>
                <a:gd name="T37"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3">
                  <a:moveTo>
                    <a:pt x="4" y="21"/>
                  </a:moveTo>
                  <a:lnTo>
                    <a:pt x="2" y="21"/>
                  </a:lnTo>
                  <a:lnTo>
                    <a:pt x="0" y="23"/>
                  </a:lnTo>
                  <a:lnTo>
                    <a:pt x="0" y="25"/>
                  </a:lnTo>
                  <a:lnTo>
                    <a:pt x="0" y="27"/>
                  </a:lnTo>
                  <a:lnTo>
                    <a:pt x="0" y="29"/>
                  </a:lnTo>
                  <a:lnTo>
                    <a:pt x="2" y="31"/>
                  </a:lnTo>
                  <a:lnTo>
                    <a:pt x="4" y="33"/>
                  </a:lnTo>
                  <a:lnTo>
                    <a:pt x="6" y="33"/>
                  </a:lnTo>
                  <a:lnTo>
                    <a:pt x="48" y="12"/>
                  </a:lnTo>
                  <a:lnTo>
                    <a:pt x="50" y="12"/>
                  </a:lnTo>
                  <a:lnTo>
                    <a:pt x="52" y="10"/>
                  </a:lnTo>
                  <a:lnTo>
                    <a:pt x="52" y="8"/>
                  </a:lnTo>
                  <a:lnTo>
                    <a:pt x="52" y="6"/>
                  </a:lnTo>
                  <a:lnTo>
                    <a:pt x="52" y="4"/>
                  </a:lnTo>
                  <a:lnTo>
                    <a:pt x="50" y="2"/>
                  </a:lnTo>
                  <a:lnTo>
                    <a:pt x="48" y="0"/>
                  </a:lnTo>
                  <a:lnTo>
                    <a:pt x="46" y="0"/>
                  </a:lnTo>
                  <a:lnTo>
                    <a:pt x="4" y="21"/>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46" name="Freeform 66"/>
            <p:cNvSpPr>
              <a:spLocks/>
            </p:cNvSpPr>
            <p:nvPr/>
          </p:nvSpPr>
          <p:spPr bwMode="auto">
            <a:xfrm>
              <a:off x="3022" y="2105"/>
              <a:ext cx="26" cy="16"/>
            </a:xfrm>
            <a:custGeom>
              <a:avLst/>
              <a:gdLst>
                <a:gd name="T0" fmla="*/ 4 w 52"/>
                <a:gd name="T1" fmla="*/ 19 h 31"/>
                <a:gd name="T2" fmla="*/ 2 w 52"/>
                <a:gd name="T3" fmla="*/ 21 h 31"/>
                <a:gd name="T4" fmla="*/ 0 w 52"/>
                <a:gd name="T5" fmla="*/ 23 h 31"/>
                <a:gd name="T6" fmla="*/ 0 w 52"/>
                <a:gd name="T7" fmla="*/ 25 h 31"/>
                <a:gd name="T8" fmla="*/ 0 w 52"/>
                <a:gd name="T9" fmla="*/ 27 h 31"/>
                <a:gd name="T10" fmla="*/ 0 w 52"/>
                <a:gd name="T11" fmla="*/ 29 h 31"/>
                <a:gd name="T12" fmla="*/ 2 w 52"/>
                <a:gd name="T13" fmla="*/ 31 h 31"/>
                <a:gd name="T14" fmla="*/ 4 w 52"/>
                <a:gd name="T15" fmla="*/ 31 h 31"/>
                <a:gd name="T16" fmla="*/ 6 w 52"/>
                <a:gd name="T17" fmla="*/ 31 h 31"/>
                <a:gd name="T18" fmla="*/ 48 w 52"/>
                <a:gd name="T19" fmla="*/ 11 h 31"/>
                <a:gd name="T20" fmla="*/ 50 w 52"/>
                <a:gd name="T21" fmla="*/ 9 h 31"/>
                <a:gd name="T22" fmla="*/ 52 w 52"/>
                <a:gd name="T23" fmla="*/ 7 h 31"/>
                <a:gd name="T24" fmla="*/ 52 w 52"/>
                <a:gd name="T25" fmla="*/ 6 h 31"/>
                <a:gd name="T26" fmla="*/ 52 w 52"/>
                <a:gd name="T27" fmla="*/ 4 h 31"/>
                <a:gd name="T28" fmla="*/ 52 w 52"/>
                <a:gd name="T29" fmla="*/ 2 h 31"/>
                <a:gd name="T30" fmla="*/ 50 w 52"/>
                <a:gd name="T31" fmla="*/ 0 h 31"/>
                <a:gd name="T32" fmla="*/ 48 w 52"/>
                <a:gd name="T33" fmla="*/ 0 h 31"/>
                <a:gd name="T34" fmla="*/ 46 w 52"/>
                <a:gd name="T35" fmla="*/ 0 h 31"/>
                <a:gd name="T36" fmla="*/ 4 w 52"/>
                <a:gd name="T3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1">
                  <a:moveTo>
                    <a:pt x="4" y="19"/>
                  </a:moveTo>
                  <a:lnTo>
                    <a:pt x="2" y="21"/>
                  </a:lnTo>
                  <a:lnTo>
                    <a:pt x="0" y="23"/>
                  </a:lnTo>
                  <a:lnTo>
                    <a:pt x="0" y="25"/>
                  </a:lnTo>
                  <a:lnTo>
                    <a:pt x="0" y="27"/>
                  </a:lnTo>
                  <a:lnTo>
                    <a:pt x="0" y="29"/>
                  </a:lnTo>
                  <a:lnTo>
                    <a:pt x="2" y="31"/>
                  </a:lnTo>
                  <a:lnTo>
                    <a:pt x="4" y="31"/>
                  </a:lnTo>
                  <a:lnTo>
                    <a:pt x="6" y="31"/>
                  </a:lnTo>
                  <a:lnTo>
                    <a:pt x="48" y="11"/>
                  </a:lnTo>
                  <a:lnTo>
                    <a:pt x="50" y="9"/>
                  </a:lnTo>
                  <a:lnTo>
                    <a:pt x="52" y="7"/>
                  </a:lnTo>
                  <a:lnTo>
                    <a:pt x="52" y="6"/>
                  </a:lnTo>
                  <a:lnTo>
                    <a:pt x="52" y="4"/>
                  </a:lnTo>
                  <a:lnTo>
                    <a:pt x="52" y="2"/>
                  </a:lnTo>
                  <a:lnTo>
                    <a:pt x="50" y="0"/>
                  </a:lnTo>
                  <a:lnTo>
                    <a:pt x="48" y="0"/>
                  </a:lnTo>
                  <a:lnTo>
                    <a:pt x="46" y="0"/>
                  </a:lnTo>
                  <a:lnTo>
                    <a:pt x="4" y="19"/>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47" name="Freeform 67"/>
            <p:cNvSpPr>
              <a:spLocks/>
            </p:cNvSpPr>
            <p:nvPr/>
          </p:nvSpPr>
          <p:spPr bwMode="auto">
            <a:xfrm>
              <a:off x="3058" y="2087"/>
              <a:ext cx="26" cy="16"/>
            </a:xfrm>
            <a:custGeom>
              <a:avLst/>
              <a:gdLst>
                <a:gd name="T0" fmla="*/ 6 w 54"/>
                <a:gd name="T1" fmla="*/ 21 h 33"/>
                <a:gd name="T2" fmla="*/ 4 w 54"/>
                <a:gd name="T3" fmla="*/ 21 h 33"/>
                <a:gd name="T4" fmla="*/ 2 w 54"/>
                <a:gd name="T5" fmla="*/ 23 h 33"/>
                <a:gd name="T6" fmla="*/ 0 w 54"/>
                <a:gd name="T7" fmla="*/ 25 h 33"/>
                <a:gd name="T8" fmla="*/ 0 w 54"/>
                <a:gd name="T9" fmla="*/ 27 h 33"/>
                <a:gd name="T10" fmla="*/ 2 w 54"/>
                <a:gd name="T11" fmla="*/ 29 h 33"/>
                <a:gd name="T12" fmla="*/ 4 w 54"/>
                <a:gd name="T13" fmla="*/ 31 h 33"/>
                <a:gd name="T14" fmla="*/ 6 w 54"/>
                <a:gd name="T15" fmla="*/ 33 h 33"/>
                <a:gd name="T16" fmla="*/ 8 w 54"/>
                <a:gd name="T17" fmla="*/ 33 h 33"/>
                <a:gd name="T18" fmla="*/ 48 w 54"/>
                <a:gd name="T19" fmla="*/ 12 h 33"/>
                <a:gd name="T20" fmla="*/ 50 w 54"/>
                <a:gd name="T21" fmla="*/ 12 h 33"/>
                <a:gd name="T22" fmla="*/ 52 w 54"/>
                <a:gd name="T23" fmla="*/ 10 h 33"/>
                <a:gd name="T24" fmla="*/ 54 w 54"/>
                <a:gd name="T25" fmla="*/ 8 h 33"/>
                <a:gd name="T26" fmla="*/ 54 w 54"/>
                <a:gd name="T27" fmla="*/ 6 h 33"/>
                <a:gd name="T28" fmla="*/ 52 w 54"/>
                <a:gd name="T29" fmla="*/ 4 h 33"/>
                <a:gd name="T30" fmla="*/ 50 w 54"/>
                <a:gd name="T31" fmla="*/ 2 h 33"/>
                <a:gd name="T32" fmla="*/ 48 w 54"/>
                <a:gd name="T33" fmla="*/ 0 h 33"/>
                <a:gd name="T34" fmla="*/ 46 w 54"/>
                <a:gd name="T35" fmla="*/ 0 h 33"/>
                <a:gd name="T36" fmla="*/ 6 w 54"/>
                <a:gd name="T37"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6" y="21"/>
                  </a:moveTo>
                  <a:lnTo>
                    <a:pt x="4" y="21"/>
                  </a:lnTo>
                  <a:lnTo>
                    <a:pt x="2" y="23"/>
                  </a:lnTo>
                  <a:lnTo>
                    <a:pt x="0" y="25"/>
                  </a:lnTo>
                  <a:lnTo>
                    <a:pt x="0" y="27"/>
                  </a:lnTo>
                  <a:lnTo>
                    <a:pt x="2" y="29"/>
                  </a:lnTo>
                  <a:lnTo>
                    <a:pt x="4" y="31"/>
                  </a:lnTo>
                  <a:lnTo>
                    <a:pt x="6" y="33"/>
                  </a:lnTo>
                  <a:lnTo>
                    <a:pt x="8" y="33"/>
                  </a:lnTo>
                  <a:lnTo>
                    <a:pt x="48" y="12"/>
                  </a:lnTo>
                  <a:lnTo>
                    <a:pt x="50" y="12"/>
                  </a:lnTo>
                  <a:lnTo>
                    <a:pt x="52" y="10"/>
                  </a:lnTo>
                  <a:lnTo>
                    <a:pt x="54" y="8"/>
                  </a:lnTo>
                  <a:lnTo>
                    <a:pt x="54" y="6"/>
                  </a:lnTo>
                  <a:lnTo>
                    <a:pt x="52" y="4"/>
                  </a:lnTo>
                  <a:lnTo>
                    <a:pt x="50" y="2"/>
                  </a:lnTo>
                  <a:lnTo>
                    <a:pt x="48" y="0"/>
                  </a:lnTo>
                  <a:lnTo>
                    <a:pt x="46" y="0"/>
                  </a:lnTo>
                  <a:lnTo>
                    <a:pt x="6" y="21"/>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48" name="Freeform 68"/>
            <p:cNvSpPr>
              <a:spLocks/>
            </p:cNvSpPr>
            <p:nvPr/>
          </p:nvSpPr>
          <p:spPr bwMode="auto">
            <a:xfrm>
              <a:off x="3094" y="2070"/>
              <a:ext cx="27" cy="15"/>
            </a:xfrm>
            <a:custGeom>
              <a:avLst/>
              <a:gdLst>
                <a:gd name="T0" fmla="*/ 6 w 54"/>
                <a:gd name="T1" fmla="*/ 19 h 30"/>
                <a:gd name="T2" fmla="*/ 4 w 54"/>
                <a:gd name="T3" fmla="*/ 21 h 30"/>
                <a:gd name="T4" fmla="*/ 2 w 54"/>
                <a:gd name="T5" fmla="*/ 23 h 30"/>
                <a:gd name="T6" fmla="*/ 0 w 54"/>
                <a:gd name="T7" fmla="*/ 25 h 30"/>
                <a:gd name="T8" fmla="*/ 0 w 54"/>
                <a:gd name="T9" fmla="*/ 27 h 30"/>
                <a:gd name="T10" fmla="*/ 2 w 54"/>
                <a:gd name="T11" fmla="*/ 29 h 30"/>
                <a:gd name="T12" fmla="*/ 4 w 54"/>
                <a:gd name="T13" fmla="*/ 30 h 30"/>
                <a:gd name="T14" fmla="*/ 6 w 54"/>
                <a:gd name="T15" fmla="*/ 30 h 30"/>
                <a:gd name="T16" fmla="*/ 8 w 54"/>
                <a:gd name="T17" fmla="*/ 30 h 30"/>
                <a:gd name="T18" fmla="*/ 48 w 54"/>
                <a:gd name="T19" fmla="*/ 11 h 30"/>
                <a:gd name="T20" fmla="*/ 50 w 54"/>
                <a:gd name="T21" fmla="*/ 9 h 30"/>
                <a:gd name="T22" fmla="*/ 52 w 54"/>
                <a:gd name="T23" fmla="*/ 7 h 30"/>
                <a:gd name="T24" fmla="*/ 54 w 54"/>
                <a:gd name="T25" fmla="*/ 6 h 30"/>
                <a:gd name="T26" fmla="*/ 54 w 54"/>
                <a:gd name="T27" fmla="*/ 4 h 30"/>
                <a:gd name="T28" fmla="*/ 52 w 54"/>
                <a:gd name="T29" fmla="*/ 2 h 30"/>
                <a:gd name="T30" fmla="*/ 50 w 54"/>
                <a:gd name="T31" fmla="*/ 0 h 30"/>
                <a:gd name="T32" fmla="*/ 48 w 54"/>
                <a:gd name="T33" fmla="*/ 0 h 30"/>
                <a:gd name="T34" fmla="*/ 46 w 54"/>
                <a:gd name="T35" fmla="*/ 0 h 30"/>
                <a:gd name="T36" fmla="*/ 6 w 54"/>
                <a:gd name="T3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0">
                  <a:moveTo>
                    <a:pt x="6" y="19"/>
                  </a:moveTo>
                  <a:lnTo>
                    <a:pt x="4" y="21"/>
                  </a:lnTo>
                  <a:lnTo>
                    <a:pt x="2" y="23"/>
                  </a:lnTo>
                  <a:lnTo>
                    <a:pt x="0" y="25"/>
                  </a:lnTo>
                  <a:lnTo>
                    <a:pt x="0" y="27"/>
                  </a:lnTo>
                  <a:lnTo>
                    <a:pt x="2" y="29"/>
                  </a:lnTo>
                  <a:lnTo>
                    <a:pt x="4" y="30"/>
                  </a:lnTo>
                  <a:lnTo>
                    <a:pt x="6" y="30"/>
                  </a:lnTo>
                  <a:lnTo>
                    <a:pt x="8" y="30"/>
                  </a:lnTo>
                  <a:lnTo>
                    <a:pt x="48" y="11"/>
                  </a:lnTo>
                  <a:lnTo>
                    <a:pt x="50" y="9"/>
                  </a:lnTo>
                  <a:lnTo>
                    <a:pt x="52" y="7"/>
                  </a:lnTo>
                  <a:lnTo>
                    <a:pt x="54" y="6"/>
                  </a:lnTo>
                  <a:lnTo>
                    <a:pt x="54" y="4"/>
                  </a:lnTo>
                  <a:lnTo>
                    <a:pt x="52" y="2"/>
                  </a:lnTo>
                  <a:lnTo>
                    <a:pt x="50" y="0"/>
                  </a:lnTo>
                  <a:lnTo>
                    <a:pt x="48" y="0"/>
                  </a:lnTo>
                  <a:lnTo>
                    <a:pt x="46" y="0"/>
                  </a:lnTo>
                  <a:lnTo>
                    <a:pt x="6" y="19"/>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49" name="Freeform 69"/>
            <p:cNvSpPr>
              <a:spLocks/>
            </p:cNvSpPr>
            <p:nvPr/>
          </p:nvSpPr>
          <p:spPr bwMode="auto">
            <a:xfrm>
              <a:off x="3131" y="2053"/>
              <a:ext cx="26" cy="15"/>
            </a:xfrm>
            <a:custGeom>
              <a:avLst/>
              <a:gdLst>
                <a:gd name="T0" fmla="*/ 4 w 52"/>
                <a:gd name="T1" fmla="*/ 19 h 31"/>
                <a:gd name="T2" fmla="*/ 2 w 52"/>
                <a:gd name="T3" fmla="*/ 21 h 31"/>
                <a:gd name="T4" fmla="*/ 0 w 52"/>
                <a:gd name="T5" fmla="*/ 23 h 31"/>
                <a:gd name="T6" fmla="*/ 0 w 52"/>
                <a:gd name="T7" fmla="*/ 25 h 31"/>
                <a:gd name="T8" fmla="*/ 0 w 52"/>
                <a:gd name="T9" fmla="*/ 27 h 31"/>
                <a:gd name="T10" fmla="*/ 0 w 52"/>
                <a:gd name="T11" fmla="*/ 29 h 31"/>
                <a:gd name="T12" fmla="*/ 2 w 52"/>
                <a:gd name="T13" fmla="*/ 31 h 31"/>
                <a:gd name="T14" fmla="*/ 4 w 52"/>
                <a:gd name="T15" fmla="*/ 31 h 31"/>
                <a:gd name="T16" fmla="*/ 6 w 52"/>
                <a:gd name="T17" fmla="*/ 31 h 31"/>
                <a:gd name="T18" fmla="*/ 48 w 52"/>
                <a:gd name="T19" fmla="*/ 12 h 31"/>
                <a:gd name="T20" fmla="*/ 50 w 52"/>
                <a:gd name="T21" fmla="*/ 10 h 31"/>
                <a:gd name="T22" fmla="*/ 52 w 52"/>
                <a:gd name="T23" fmla="*/ 8 h 31"/>
                <a:gd name="T24" fmla="*/ 52 w 52"/>
                <a:gd name="T25" fmla="*/ 6 h 31"/>
                <a:gd name="T26" fmla="*/ 52 w 52"/>
                <a:gd name="T27" fmla="*/ 4 h 31"/>
                <a:gd name="T28" fmla="*/ 52 w 52"/>
                <a:gd name="T29" fmla="*/ 2 h 31"/>
                <a:gd name="T30" fmla="*/ 50 w 52"/>
                <a:gd name="T31" fmla="*/ 0 h 31"/>
                <a:gd name="T32" fmla="*/ 48 w 52"/>
                <a:gd name="T33" fmla="*/ 0 h 31"/>
                <a:gd name="T34" fmla="*/ 46 w 52"/>
                <a:gd name="T35" fmla="*/ 0 h 31"/>
                <a:gd name="T36" fmla="*/ 4 w 52"/>
                <a:gd name="T3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1">
                  <a:moveTo>
                    <a:pt x="4" y="19"/>
                  </a:moveTo>
                  <a:lnTo>
                    <a:pt x="2" y="21"/>
                  </a:lnTo>
                  <a:lnTo>
                    <a:pt x="0" y="23"/>
                  </a:lnTo>
                  <a:lnTo>
                    <a:pt x="0" y="25"/>
                  </a:lnTo>
                  <a:lnTo>
                    <a:pt x="0" y="27"/>
                  </a:lnTo>
                  <a:lnTo>
                    <a:pt x="0" y="29"/>
                  </a:lnTo>
                  <a:lnTo>
                    <a:pt x="2" y="31"/>
                  </a:lnTo>
                  <a:lnTo>
                    <a:pt x="4" y="31"/>
                  </a:lnTo>
                  <a:lnTo>
                    <a:pt x="6" y="31"/>
                  </a:lnTo>
                  <a:lnTo>
                    <a:pt x="48" y="12"/>
                  </a:lnTo>
                  <a:lnTo>
                    <a:pt x="50" y="10"/>
                  </a:lnTo>
                  <a:lnTo>
                    <a:pt x="52" y="8"/>
                  </a:lnTo>
                  <a:lnTo>
                    <a:pt x="52" y="6"/>
                  </a:lnTo>
                  <a:lnTo>
                    <a:pt x="52" y="4"/>
                  </a:lnTo>
                  <a:lnTo>
                    <a:pt x="52" y="2"/>
                  </a:lnTo>
                  <a:lnTo>
                    <a:pt x="50" y="0"/>
                  </a:lnTo>
                  <a:lnTo>
                    <a:pt x="48" y="0"/>
                  </a:lnTo>
                  <a:lnTo>
                    <a:pt x="46" y="0"/>
                  </a:lnTo>
                  <a:lnTo>
                    <a:pt x="4" y="19"/>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0" name="Freeform 70"/>
            <p:cNvSpPr>
              <a:spLocks/>
            </p:cNvSpPr>
            <p:nvPr/>
          </p:nvSpPr>
          <p:spPr bwMode="auto">
            <a:xfrm>
              <a:off x="3167" y="2034"/>
              <a:ext cx="26" cy="17"/>
            </a:xfrm>
            <a:custGeom>
              <a:avLst/>
              <a:gdLst>
                <a:gd name="T0" fmla="*/ 4 w 52"/>
                <a:gd name="T1" fmla="*/ 21 h 32"/>
                <a:gd name="T2" fmla="*/ 2 w 52"/>
                <a:gd name="T3" fmla="*/ 21 h 32"/>
                <a:gd name="T4" fmla="*/ 0 w 52"/>
                <a:gd name="T5" fmla="*/ 23 h 32"/>
                <a:gd name="T6" fmla="*/ 0 w 52"/>
                <a:gd name="T7" fmla="*/ 25 h 32"/>
                <a:gd name="T8" fmla="*/ 0 w 52"/>
                <a:gd name="T9" fmla="*/ 27 h 32"/>
                <a:gd name="T10" fmla="*/ 0 w 52"/>
                <a:gd name="T11" fmla="*/ 29 h 32"/>
                <a:gd name="T12" fmla="*/ 2 w 52"/>
                <a:gd name="T13" fmla="*/ 30 h 32"/>
                <a:gd name="T14" fmla="*/ 4 w 52"/>
                <a:gd name="T15" fmla="*/ 32 h 32"/>
                <a:gd name="T16" fmla="*/ 6 w 52"/>
                <a:gd name="T17" fmla="*/ 32 h 32"/>
                <a:gd name="T18" fmla="*/ 48 w 52"/>
                <a:gd name="T19" fmla="*/ 11 h 32"/>
                <a:gd name="T20" fmla="*/ 50 w 52"/>
                <a:gd name="T21" fmla="*/ 11 h 32"/>
                <a:gd name="T22" fmla="*/ 52 w 52"/>
                <a:gd name="T23" fmla="*/ 9 h 32"/>
                <a:gd name="T24" fmla="*/ 52 w 52"/>
                <a:gd name="T25" fmla="*/ 7 h 32"/>
                <a:gd name="T26" fmla="*/ 52 w 52"/>
                <a:gd name="T27" fmla="*/ 5 h 32"/>
                <a:gd name="T28" fmla="*/ 52 w 52"/>
                <a:gd name="T29" fmla="*/ 4 h 32"/>
                <a:gd name="T30" fmla="*/ 50 w 52"/>
                <a:gd name="T31" fmla="*/ 2 h 32"/>
                <a:gd name="T32" fmla="*/ 48 w 52"/>
                <a:gd name="T33" fmla="*/ 0 h 32"/>
                <a:gd name="T34" fmla="*/ 46 w 52"/>
                <a:gd name="T35" fmla="*/ 0 h 32"/>
                <a:gd name="T36" fmla="*/ 4 w 52"/>
                <a:gd name="T3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2">
                  <a:moveTo>
                    <a:pt x="4" y="21"/>
                  </a:moveTo>
                  <a:lnTo>
                    <a:pt x="2" y="21"/>
                  </a:lnTo>
                  <a:lnTo>
                    <a:pt x="0" y="23"/>
                  </a:lnTo>
                  <a:lnTo>
                    <a:pt x="0" y="25"/>
                  </a:lnTo>
                  <a:lnTo>
                    <a:pt x="0" y="27"/>
                  </a:lnTo>
                  <a:lnTo>
                    <a:pt x="0" y="29"/>
                  </a:lnTo>
                  <a:lnTo>
                    <a:pt x="2" y="30"/>
                  </a:lnTo>
                  <a:lnTo>
                    <a:pt x="4" y="32"/>
                  </a:lnTo>
                  <a:lnTo>
                    <a:pt x="6" y="32"/>
                  </a:lnTo>
                  <a:lnTo>
                    <a:pt x="48" y="11"/>
                  </a:lnTo>
                  <a:lnTo>
                    <a:pt x="50" y="11"/>
                  </a:lnTo>
                  <a:lnTo>
                    <a:pt x="52" y="9"/>
                  </a:lnTo>
                  <a:lnTo>
                    <a:pt x="52" y="7"/>
                  </a:lnTo>
                  <a:lnTo>
                    <a:pt x="52" y="5"/>
                  </a:lnTo>
                  <a:lnTo>
                    <a:pt x="52" y="4"/>
                  </a:lnTo>
                  <a:lnTo>
                    <a:pt x="50" y="2"/>
                  </a:lnTo>
                  <a:lnTo>
                    <a:pt x="48" y="0"/>
                  </a:lnTo>
                  <a:lnTo>
                    <a:pt x="46" y="0"/>
                  </a:lnTo>
                  <a:lnTo>
                    <a:pt x="4" y="21"/>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1" name="Freeform 71"/>
            <p:cNvSpPr>
              <a:spLocks/>
            </p:cNvSpPr>
            <p:nvPr/>
          </p:nvSpPr>
          <p:spPr bwMode="auto">
            <a:xfrm>
              <a:off x="3203" y="2017"/>
              <a:ext cx="26" cy="15"/>
            </a:xfrm>
            <a:custGeom>
              <a:avLst/>
              <a:gdLst>
                <a:gd name="T0" fmla="*/ 6 w 54"/>
                <a:gd name="T1" fmla="*/ 19 h 31"/>
                <a:gd name="T2" fmla="*/ 4 w 54"/>
                <a:gd name="T3" fmla="*/ 21 h 31"/>
                <a:gd name="T4" fmla="*/ 2 w 54"/>
                <a:gd name="T5" fmla="*/ 23 h 31"/>
                <a:gd name="T6" fmla="*/ 0 w 54"/>
                <a:gd name="T7" fmla="*/ 25 h 31"/>
                <a:gd name="T8" fmla="*/ 0 w 54"/>
                <a:gd name="T9" fmla="*/ 27 h 31"/>
                <a:gd name="T10" fmla="*/ 2 w 54"/>
                <a:gd name="T11" fmla="*/ 29 h 31"/>
                <a:gd name="T12" fmla="*/ 4 w 54"/>
                <a:gd name="T13" fmla="*/ 31 h 31"/>
                <a:gd name="T14" fmla="*/ 6 w 54"/>
                <a:gd name="T15" fmla="*/ 31 h 31"/>
                <a:gd name="T16" fmla="*/ 8 w 54"/>
                <a:gd name="T17" fmla="*/ 31 h 31"/>
                <a:gd name="T18" fmla="*/ 48 w 54"/>
                <a:gd name="T19" fmla="*/ 12 h 31"/>
                <a:gd name="T20" fmla="*/ 50 w 54"/>
                <a:gd name="T21" fmla="*/ 10 h 31"/>
                <a:gd name="T22" fmla="*/ 52 w 54"/>
                <a:gd name="T23" fmla="*/ 8 h 31"/>
                <a:gd name="T24" fmla="*/ 54 w 54"/>
                <a:gd name="T25" fmla="*/ 6 h 31"/>
                <a:gd name="T26" fmla="*/ 54 w 54"/>
                <a:gd name="T27" fmla="*/ 4 h 31"/>
                <a:gd name="T28" fmla="*/ 52 w 54"/>
                <a:gd name="T29" fmla="*/ 2 h 31"/>
                <a:gd name="T30" fmla="*/ 50 w 54"/>
                <a:gd name="T31" fmla="*/ 0 h 31"/>
                <a:gd name="T32" fmla="*/ 48 w 54"/>
                <a:gd name="T33" fmla="*/ 0 h 31"/>
                <a:gd name="T34" fmla="*/ 46 w 54"/>
                <a:gd name="T35" fmla="*/ 0 h 31"/>
                <a:gd name="T36" fmla="*/ 6 w 54"/>
                <a:gd name="T3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1">
                  <a:moveTo>
                    <a:pt x="6" y="19"/>
                  </a:moveTo>
                  <a:lnTo>
                    <a:pt x="4" y="21"/>
                  </a:lnTo>
                  <a:lnTo>
                    <a:pt x="2" y="23"/>
                  </a:lnTo>
                  <a:lnTo>
                    <a:pt x="0" y="25"/>
                  </a:lnTo>
                  <a:lnTo>
                    <a:pt x="0" y="27"/>
                  </a:lnTo>
                  <a:lnTo>
                    <a:pt x="2" y="29"/>
                  </a:lnTo>
                  <a:lnTo>
                    <a:pt x="4" y="31"/>
                  </a:lnTo>
                  <a:lnTo>
                    <a:pt x="6" y="31"/>
                  </a:lnTo>
                  <a:lnTo>
                    <a:pt x="8" y="31"/>
                  </a:lnTo>
                  <a:lnTo>
                    <a:pt x="48" y="12"/>
                  </a:lnTo>
                  <a:lnTo>
                    <a:pt x="50" y="10"/>
                  </a:lnTo>
                  <a:lnTo>
                    <a:pt x="52" y="8"/>
                  </a:lnTo>
                  <a:lnTo>
                    <a:pt x="54" y="6"/>
                  </a:lnTo>
                  <a:lnTo>
                    <a:pt x="54" y="4"/>
                  </a:lnTo>
                  <a:lnTo>
                    <a:pt x="52" y="2"/>
                  </a:lnTo>
                  <a:lnTo>
                    <a:pt x="50" y="0"/>
                  </a:lnTo>
                  <a:lnTo>
                    <a:pt x="48" y="0"/>
                  </a:lnTo>
                  <a:lnTo>
                    <a:pt x="46" y="0"/>
                  </a:lnTo>
                  <a:lnTo>
                    <a:pt x="6" y="19"/>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2" name="Freeform 72"/>
            <p:cNvSpPr>
              <a:spLocks/>
            </p:cNvSpPr>
            <p:nvPr/>
          </p:nvSpPr>
          <p:spPr bwMode="auto">
            <a:xfrm>
              <a:off x="3239" y="1999"/>
              <a:ext cx="27" cy="16"/>
            </a:xfrm>
            <a:custGeom>
              <a:avLst/>
              <a:gdLst>
                <a:gd name="T0" fmla="*/ 6 w 54"/>
                <a:gd name="T1" fmla="*/ 21 h 32"/>
                <a:gd name="T2" fmla="*/ 4 w 54"/>
                <a:gd name="T3" fmla="*/ 21 h 32"/>
                <a:gd name="T4" fmla="*/ 2 w 54"/>
                <a:gd name="T5" fmla="*/ 23 h 32"/>
                <a:gd name="T6" fmla="*/ 0 w 54"/>
                <a:gd name="T7" fmla="*/ 25 h 32"/>
                <a:gd name="T8" fmla="*/ 0 w 54"/>
                <a:gd name="T9" fmla="*/ 27 h 32"/>
                <a:gd name="T10" fmla="*/ 2 w 54"/>
                <a:gd name="T11" fmla="*/ 28 h 32"/>
                <a:gd name="T12" fmla="*/ 4 w 54"/>
                <a:gd name="T13" fmla="*/ 30 h 32"/>
                <a:gd name="T14" fmla="*/ 6 w 54"/>
                <a:gd name="T15" fmla="*/ 32 h 32"/>
                <a:gd name="T16" fmla="*/ 8 w 54"/>
                <a:gd name="T17" fmla="*/ 32 h 32"/>
                <a:gd name="T18" fmla="*/ 48 w 54"/>
                <a:gd name="T19" fmla="*/ 11 h 32"/>
                <a:gd name="T20" fmla="*/ 50 w 54"/>
                <a:gd name="T21" fmla="*/ 11 h 32"/>
                <a:gd name="T22" fmla="*/ 52 w 54"/>
                <a:gd name="T23" fmla="*/ 9 h 32"/>
                <a:gd name="T24" fmla="*/ 54 w 54"/>
                <a:gd name="T25" fmla="*/ 7 h 32"/>
                <a:gd name="T26" fmla="*/ 54 w 54"/>
                <a:gd name="T27" fmla="*/ 5 h 32"/>
                <a:gd name="T28" fmla="*/ 52 w 54"/>
                <a:gd name="T29" fmla="*/ 3 h 32"/>
                <a:gd name="T30" fmla="*/ 50 w 54"/>
                <a:gd name="T31" fmla="*/ 2 h 32"/>
                <a:gd name="T32" fmla="*/ 48 w 54"/>
                <a:gd name="T33" fmla="*/ 0 h 32"/>
                <a:gd name="T34" fmla="*/ 46 w 54"/>
                <a:gd name="T35" fmla="*/ 0 h 32"/>
                <a:gd name="T36" fmla="*/ 6 w 54"/>
                <a:gd name="T3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2">
                  <a:moveTo>
                    <a:pt x="6" y="21"/>
                  </a:moveTo>
                  <a:lnTo>
                    <a:pt x="4" y="21"/>
                  </a:lnTo>
                  <a:lnTo>
                    <a:pt x="2" y="23"/>
                  </a:lnTo>
                  <a:lnTo>
                    <a:pt x="0" y="25"/>
                  </a:lnTo>
                  <a:lnTo>
                    <a:pt x="0" y="27"/>
                  </a:lnTo>
                  <a:lnTo>
                    <a:pt x="2" y="28"/>
                  </a:lnTo>
                  <a:lnTo>
                    <a:pt x="4" y="30"/>
                  </a:lnTo>
                  <a:lnTo>
                    <a:pt x="6" y="32"/>
                  </a:lnTo>
                  <a:lnTo>
                    <a:pt x="8" y="32"/>
                  </a:lnTo>
                  <a:lnTo>
                    <a:pt x="48" y="11"/>
                  </a:lnTo>
                  <a:lnTo>
                    <a:pt x="50" y="11"/>
                  </a:lnTo>
                  <a:lnTo>
                    <a:pt x="52" y="9"/>
                  </a:lnTo>
                  <a:lnTo>
                    <a:pt x="54" y="7"/>
                  </a:lnTo>
                  <a:lnTo>
                    <a:pt x="54" y="5"/>
                  </a:lnTo>
                  <a:lnTo>
                    <a:pt x="52" y="3"/>
                  </a:lnTo>
                  <a:lnTo>
                    <a:pt x="50" y="2"/>
                  </a:lnTo>
                  <a:lnTo>
                    <a:pt x="48" y="0"/>
                  </a:lnTo>
                  <a:lnTo>
                    <a:pt x="46" y="0"/>
                  </a:lnTo>
                  <a:lnTo>
                    <a:pt x="6" y="21"/>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3" name="Freeform 73"/>
            <p:cNvSpPr>
              <a:spLocks/>
            </p:cNvSpPr>
            <p:nvPr/>
          </p:nvSpPr>
          <p:spPr bwMode="auto">
            <a:xfrm>
              <a:off x="3276" y="1982"/>
              <a:ext cx="25" cy="16"/>
            </a:xfrm>
            <a:custGeom>
              <a:avLst/>
              <a:gdLst>
                <a:gd name="T0" fmla="*/ 4 w 52"/>
                <a:gd name="T1" fmla="*/ 21 h 33"/>
                <a:gd name="T2" fmla="*/ 2 w 52"/>
                <a:gd name="T3" fmla="*/ 21 h 33"/>
                <a:gd name="T4" fmla="*/ 0 w 52"/>
                <a:gd name="T5" fmla="*/ 23 h 33"/>
                <a:gd name="T6" fmla="*/ 0 w 52"/>
                <a:gd name="T7" fmla="*/ 25 h 33"/>
                <a:gd name="T8" fmla="*/ 0 w 52"/>
                <a:gd name="T9" fmla="*/ 27 h 33"/>
                <a:gd name="T10" fmla="*/ 0 w 52"/>
                <a:gd name="T11" fmla="*/ 29 h 33"/>
                <a:gd name="T12" fmla="*/ 2 w 52"/>
                <a:gd name="T13" fmla="*/ 31 h 33"/>
                <a:gd name="T14" fmla="*/ 4 w 52"/>
                <a:gd name="T15" fmla="*/ 33 h 33"/>
                <a:gd name="T16" fmla="*/ 6 w 52"/>
                <a:gd name="T17" fmla="*/ 33 h 33"/>
                <a:gd name="T18" fmla="*/ 48 w 52"/>
                <a:gd name="T19" fmla="*/ 12 h 33"/>
                <a:gd name="T20" fmla="*/ 50 w 52"/>
                <a:gd name="T21" fmla="*/ 12 h 33"/>
                <a:gd name="T22" fmla="*/ 52 w 52"/>
                <a:gd name="T23" fmla="*/ 10 h 33"/>
                <a:gd name="T24" fmla="*/ 52 w 52"/>
                <a:gd name="T25" fmla="*/ 8 h 33"/>
                <a:gd name="T26" fmla="*/ 52 w 52"/>
                <a:gd name="T27" fmla="*/ 6 h 33"/>
                <a:gd name="T28" fmla="*/ 52 w 52"/>
                <a:gd name="T29" fmla="*/ 4 h 33"/>
                <a:gd name="T30" fmla="*/ 50 w 52"/>
                <a:gd name="T31" fmla="*/ 2 h 33"/>
                <a:gd name="T32" fmla="*/ 48 w 52"/>
                <a:gd name="T33" fmla="*/ 0 h 33"/>
                <a:gd name="T34" fmla="*/ 46 w 52"/>
                <a:gd name="T35" fmla="*/ 0 h 33"/>
                <a:gd name="T36" fmla="*/ 4 w 52"/>
                <a:gd name="T37"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3">
                  <a:moveTo>
                    <a:pt x="4" y="21"/>
                  </a:moveTo>
                  <a:lnTo>
                    <a:pt x="2" y="21"/>
                  </a:lnTo>
                  <a:lnTo>
                    <a:pt x="0" y="23"/>
                  </a:lnTo>
                  <a:lnTo>
                    <a:pt x="0" y="25"/>
                  </a:lnTo>
                  <a:lnTo>
                    <a:pt x="0" y="27"/>
                  </a:lnTo>
                  <a:lnTo>
                    <a:pt x="0" y="29"/>
                  </a:lnTo>
                  <a:lnTo>
                    <a:pt x="2" y="31"/>
                  </a:lnTo>
                  <a:lnTo>
                    <a:pt x="4" y="33"/>
                  </a:lnTo>
                  <a:lnTo>
                    <a:pt x="6" y="33"/>
                  </a:lnTo>
                  <a:lnTo>
                    <a:pt x="48" y="12"/>
                  </a:lnTo>
                  <a:lnTo>
                    <a:pt x="50" y="12"/>
                  </a:lnTo>
                  <a:lnTo>
                    <a:pt x="52" y="10"/>
                  </a:lnTo>
                  <a:lnTo>
                    <a:pt x="52" y="8"/>
                  </a:lnTo>
                  <a:lnTo>
                    <a:pt x="52" y="6"/>
                  </a:lnTo>
                  <a:lnTo>
                    <a:pt x="52" y="4"/>
                  </a:lnTo>
                  <a:lnTo>
                    <a:pt x="50" y="2"/>
                  </a:lnTo>
                  <a:lnTo>
                    <a:pt x="48" y="0"/>
                  </a:lnTo>
                  <a:lnTo>
                    <a:pt x="46" y="0"/>
                  </a:lnTo>
                  <a:lnTo>
                    <a:pt x="4" y="21"/>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4" name="Freeform 74"/>
            <p:cNvSpPr>
              <a:spLocks/>
            </p:cNvSpPr>
            <p:nvPr/>
          </p:nvSpPr>
          <p:spPr bwMode="auto">
            <a:xfrm>
              <a:off x="3312" y="1964"/>
              <a:ext cx="26" cy="16"/>
            </a:xfrm>
            <a:custGeom>
              <a:avLst/>
              <a:gdLst>
                <a:gd name="T0" fmla="*/ 4 w 52"/>
                <a:gd name="T1" fmla="*/ 19 h 30"/>
                <a:gd name="T2" fmla="*/ 2 w 52"/>
                <a:gd name="T3" fmla="*/ 21 h 30"/>
                <a:gd name="T4" fmla="*/ 0 w 52"/>
                <a:gd name="T5" fmla="*/ 23 h 30"/>
                <a:gd name="T6" fmla="*/ 0 w 52"/>
                <a:gd name="T7" fmla="*/ 24 h 30"/>
                <a:gd name="T8" fmla="*/ 0 w 52"/>
                <a:gd name="T9" fmla="*/ 26 h 30"/>
                <a:gd name="T10" fmla="*/ 0 w 52"/>
                <a:gd name="T11" fmla="*/ 28 h 30"/>
                <a:gd name="T12" fmla="*/ 2 w 52"/>
                <a:gd name="T13" fmla="*/ 30 h 30"/>
                <a:gd name="T14" fmla="*/ 4 w 52"/>
                <a:gd name="T15" fmla="*/ 30 h 30"/>
                <a:gd name="T16" fmla="*/ 6 w 52"/>
                <a:gd name="T17" fmla="*/ 30 h 30"/>
                <a:gd name="T18" fmla="*/ 48 w 52"/>
                <a:gd name="T19" fmla="*/ 11 h 30"/>
                <a:gd name="T20" fmla="*/ 50 w 52"/>
                <a:gd name="T21" fmla="*/ 9 h 30"/>
                <a:gd name="T22" fmla="*/ 52 w 52"/>
                <a:gd name="T23" fmla="*/ 7 h 30"/>
                <a:gd name="T24" fmla="*/ 52 w 52"/>
                <a:gd name="T25" fmla="*/ 5 h 30"/>
                <a:gd name="T26" fmla="*/ 52 w 52"/>
                <a:gd name="T27" fmla="*/ 3 h 30"/>
                <a:gd name="T28" fmla="*/ 52 w 52"/>
                <a:gd name="T29" fmla="*/ 1 h 30"/>
                <a:gd name="T30" fmla="*/ 50 w 52"/>
                <a:gd name="T31" fmla="*/ 0 h 30"/>
                <a:gd name="T32" fmla="*/ 48 w 52"/>
                <a:gd name="T33" fmla="*/ 0 h 30"/>
                <a:gd name="T34" fmla="*/ 46 w 52"/>
                <a:gd name="T35" fmla="*/ 0 h 30"/>
                <a:gd name="T36" fmla="*/ 4 w 52"/>
                <a:gd name="T37"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0">
                  <a:moveTo>
                    <a:pt x="4" y="19"/>
                  </a:moveTo>
                  <a:lnTo>
                    <a:pt x="2" y="21"/>
                  </a:lnTo>
                  <a:lnTo>
                    <a:pt x="0" y="23"/>
                  </a:lnTo>
                  <a:lnTo>
                    <a:pt x="0" y="24"/>
                  </a:lnTo>
                  <a:lnTo>
                    <a:pt x="0" y="26"/>
                  </a:lnTo>
                  <a:lnTo>
                    <a:pt x="0" y="28"/>
                  </a:lnTo>
                  <a:lnTo>
                    <a:pt x="2" y="30"/>
                  </a:lnTo>
                  <a:lnTo>
                    <a:pt x="4" y="30"/>
                  </a:lnTo>
                  <a:lnTo>
                    <a:pt x="6" y="30"/>
                  </a:lnTo>
                  <a:lnTo>
                    <a:pt x="48" y="11"/>
                  </a:lnTo>
                  <a:lnTo>
                    <a:pt x="50" y="9"/>
                  </a:lnTo>
                  <a:lnTo>
                    <a:pt x="52" y="7"/>
                  </a:lnTo>
                  <a:lnTo>
                    <a:pt x="52" y="5"/>
                  </a:lnTo>
                  <a:lnTo>
                    <a:pt x="52" y="3"/>
                  </a:lnTo>
                  <a:lnTo>
                    <a:pt x="52" y="1"/>
                  </a:lnTo>
                  <a:lnTo>
                    <a:pt x="50" y="0"/>
                  </a:lnTo>
                  <a:lnTo>
                    <a:pt x="48" y="0"/>
                  </a:lnTo>
                  <a:lnTo>
                    <a:pt x="46" y="0"/>
                  </a:lnTo>
                  <a:lnTo>
                    <a:pt x="4" y="19"/>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5" name="Freeform 75"/>
            <p:cNvSpPr>
              <a:spLocks/>
            </p:cNvSpPr>
            <p:nvPr/>
          </p:nvSpPr>
          <p:spPr bwMode="auto">
            <a:xfrm>
              <a:off x="3348" y="1946"/>
              <a:ext cx="26" cy="16"/>
            </a:xfrm>
            <a:custGeom>
              <a:avLst/>
              <a:gdLst>
                <a:gd name="T0" fmla="*/ 6 w 54"/>
                <a:gd name="T1" fmla="*/ 21 h 33"/>
                <a:gd name="T2" fmla="*/ 4 w 54"/>
                <a:gd name="T3" fmla="*/ 21 h 33"/>
                <a:gd name="T4" fmla="*/ 2 w 54"/>
                <a:gd name="T5" fmla="*/ 23 h 33"/>
                <a:gd name="T6" fmla="*/ 0 w 54"/>
                <a:gd name="T7" fmla="*/ 25 h 33"/>
                <a:gd name="T8" fmla="*/ 0 w 54"/>
                <a:gd name="T9" fmla="*/ 27 h 33"/>
                <a:gd name="T10" fmla="*/ 2 w 54"/>
                <a:gd name="T11" fmla="*/ 29 h 33"/>
                <a:gd name="T12" fmla="*/ 4 w 54"/>
                <a:gd name="T13" fmla="*/ 31 h 33"/>
                <a:gd name="T14" fmla="*/ 6 w 54"/>
                <a:gd name="T15" fmla="*/ 33 h 33"/>
                <a:gd name="T16" fmla="*/ 8 w 54"/>
                <a:gd name="T17" fmla="*/ 33 h 33"/>
                <a:gd name="T18" fmla="*/ 50 w 54"/>
                <a:gd name="T19" fmla="*/ 12 h 33"/>
                <a:gd name="T20" fmla="*/ 52 w 54"/>
                <a:gd name="T21" fmla="*/ 12 h 33"/>
                <a:gd name="T22" fmla="*/ 54 w 54"/>
                <a:gd name="T23" fmla="*/ 10 h 33"/>
                <a:gd name="T24" fmla="*/ 54 w 54"/>
                <a:gd name="T25" fmla="*/ 8 h 33"/>
                <a:gd name="T26" fmla="*/ 54 w 54"/>
                <a:gd name="T27" fmla="*/ 6 h 33"/>
                <a:gd name="T28" fmla="*/ 54 w 54"/>
                <a:gd name="T29" fmla="*/ 4 h 33"/>
                <a:gd name="T30" fmla="*/ 52 w 54"/>
                <a:gd name="T31" fmla="*/ 2 h 33"/>
                <a:gd name="T32" fmla="*/ 50 w 54"/>
                <a:gd name="T33" fmla="*/ 0 h 33"/>
                <a:gd name="T34" fmla="*/ 48 w 54"/>
                <a:gd name="T35" fmla="*/ 0 h 33"/>
                <a:gd name="T36" fmla="*/ 6 w 54"/>
                <a:gd name="T37" fmla="*/ 2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6" y="21"/>
                  </a:moveTo>
                  <a:lnTo>
                    <a:pt x="4" y="21"/>
                  </a:lnTo>
                  <a:lnTo>
                    <a:pt x="2" y="23"/>
                  </a:lnTo>
                  <a:lnTo>
                    <a:pt x="0" y="25"/>
                  </a:lnTo>
                  <a:lnTo>
                    <a:pt x="0" y="27"/>
                  </a:lnTo>
                  <a:lnTo>
                    <a:pt x="2" y="29"/>
                  </a:lnTo>
                  <a:lnTo>
                    <a:pt x="4" y="31"/>
                  </a:lnTo>
                  <a:lnTo>
                    <a:pt x="6" y="33"/>
                  </a:lnTo>
                  <a:lnTo>
                    <a:pt x="8" y="33"/>
                  </a:lnTo>
                  <a:lnTo>
                    <a:pt x="50" y="12"/>
                  </a:lnTo>
                  <a:lnTo>
                    <a:pt x="52" y="12"/>
                  </a:lnTo>
                  <a:lnTo>
                    <a:pt x="54" y="10"/>
                  </a:lnTo>
                  <a:lnTo>
                    <a:pt x="54" y="8"/>
                  </a:lnTo>
                  <a:lnTo>
                    <a:pt x="54" y="6"/>
                  </a:lnTo>
                  <a:lnTo>
                    <a:pt x="54" y="4"/>
                  </a:lnTo>
                  <a:lnTo>
                    <a:pt x="52" y="2"/>
                  </a:lnTo>
                  <a:lnTo>
                    <a:pt x="50" y="0"/>
                  </a:lnTo>
                  <a:lnTo>
                    <a:pt x="48" y="0"/>
                  </a:lnTo>
                  <a:lnTo>
                    <a:pt x="6" y="21"/>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6" name="Freeform 76"/>
            <p:cNvSpPr>
              <a:spLocks/>
            </p:cNvSpPr>
            <p:nvPr/>
          </p:nvSpPr>
          <p:spPr bwMode="auto">
            <a:xfrm>
              <a:off x="3384" y="1929"/>
              <a:ext cx="27" cy="15"/>
            </a:xfrm>
            <a:custGeom>
              <a:avLst/>
              <a:gdLst>
                <a:gd name="T0" fmla="*/ 6 w 54"/>
                <a:gd name="T1" fmla="*/ 20 h 31"/>
                <a:gd name="T2" fmla="*/ 4 w 54"/>
                <a:gd name="T3" fmla="*/ 22 h 31"/>
                <a:gd name="T4" fmla="*/ 2 w 54"/>
                <a:gd name="T5" fmla="*/ 24 h 31"/>
                <a:gd name="T6" fmla="*/ 0 w 54"/>
                <a:gd name="T7" fmla="*/ 25 h 31"/>
                <a:gd name="T8" fmla="*/ 0 w 54"/>
                <a:gd name="T9" fmla="*/ 27 h 31"/>
                <a:gd name="T10" fmla="*/ 2 w 54"/>
                <a:gd name="T11" fmla="*/ 29 h 31"/>
                <a:gd name="T12" fmla="*/ 4 w 54"/>
                <a:gd name="T13" fmla="*/ 31 h 31"/>
                <a:gd name="T14" fmla="*/ 6 w 54"/>
                <a:gd name="T15" fmla="*/ 31 h 31"/>
                <a:gd name="T16" fmla="*/ 8 w 54"/>
                <a:gd name="T17" fmla="*/ 31 h 31"/>
                <a:gd name="T18" fmla="*/ 48 w 54"/>
                <a:gd name="T19" fmla="*/ 12 h 31"/>
                <a:gd name="T20" fmla="*/ 50 w 54"/>
                <a:gd name="T21" fmla="*/ 10 h 31"/>
                <a:gd name="T22" fmla="*/ 52 w 54"/>
                <a:gd name="T23" fmla="*/ 8 h 31"/>
                <a:gd name="T24" fmla="*/ 54 w 54"/>
                <a:gd name="T25" fmla="*/ 6 h 31"/>
                <a:gd name="T26" fmla="*/ 54 w 54"/>
                <a:gd name="T27" fmla="*/ 4 h 31"/>
                <a:gd name="T28" fmla="*/ 52 w 54"/>
                <a:gd name="T29" fmla="*/ 2 h 31"/>
                <a:gd name="T30" fmla="*/ 50 w 54"/>
                <a:gd name="T31" fmla="*/ 0 h 31"/>
                <a:gd name="T32" fmla="*/ 48 w 54"/>
                <a:gd name="T33" fmla="*/ 0 h 31"/>
                <a:gd name="T34" fmla="*/ 46 w 54"/>
                <a:gd name="T35" fmla="*/ 0 h 31"/>
                <a:gd name="T36" fmla="*/ 6 w 54"/>
                <a:gd name="T37"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1">
                  <a:moveTo>
                    <a:pt x="6" y="20"/>
                  </a:moveTo>
                  <a:lnTo>
                    <a:pt x="4" y="22"/>
                  </a:lnTo>
                  <a:lnTo>
                    <a:pt x="2" y="24"/>
                  </a:lnTo>
                  <a:lnTo>
                    <a:pt x="0" y="25"/>
                  </a:lnTo>
                  <a:lnTo>
                    <a:pt x="0" y="27"/>
                  </a:lnTo>
                  <a:lnTo>
                    <a:pt x="2" y="29"/>
                  </a:lnTo>
                  <a:lnTo>
                    <a:pt x="4" y="31"/>
                  </a:lnTo>
                  <a:lnTo>
                    <a:pt x="6" y="31"/>
                  </a:lnTo>
                  <a:lnTo>
                    <a:pt x="8" y="31"/>
                  </a:lnTo>
                  <a:lnTo>
                    <a:pt x="48" y="12"/>
                  </a:lnTo>
                  <a:lnTo>
                    <a:pt x="50" y="10"/>
                  </a:lnTo>
                  <a:lnTo>
                    <a:pt x="52" y="8"/>
                  </a:lnTo>
                  <a:lnTo>
                    <a:pt x="54" y="6"/>
                  </a:lnTo>
                  <a:lnTo>
                    <a:pt x="54" y="4"/>
                  </a:lnTo>
                  <a:lnTo>
                    <a:pt x="52" y="2"/>
                  </a:lnTo>
                  <a:lnTo>
                    <a:pt x="50" y="0"/>
                  </a:lnTo>
                  <a:lnTo>
                    <a:pt x="48" y="0"/>
                  </a:lnTo>
                  <a:lnTo>
                    <a:pt x="46" y="0"/>
                  </a:lnTo>
                  <a:lnTo>
                    <a:pt x="6" y="2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7" name="Freeform 77"/>
            <p:cNvSpPr>
              <a:spLocks/>
            </p:cNvSpPr>
            <p:nvPr/>
          </p:nvSpPr>
          <p:spPr bwMode="auto">
            <a:xfrm>
              <a:off x="3421" y="1911"/>
              <a:ext cx="26" cy="16"/>
            </a:xfrm>
            <a:custGeom>
              <a:avLst/>
              <a:gdLst>
                <a:gd name="T0" fmla="*/ 4 w 54"/>
                <a:gd name="T1" fmla="*/ 19 h 31"/>
                <a:gd name="T2" fmla="*/ 2 w 54"/>
                <a:gd name="T3" fmla="*/ 21 h 31"/>
                <a:gd name="T4" fmla="*/ 0 w 54"/>
                <a:gd name="T5" fmla="*/ 23 h 31"/>
                <a:gd name="T6" fmla="*/ 0 w 54"/>
                <a:gd name="T7" fmla="*/ 25 h 31"/>
                <a:gd name="T8" fmla="*/ 0 w 54"/>
                <a:gd name="T9" fmla="*/ 27 h 31"/>
                <a:gd name="T10" fmla="*/ 0 w 54"/>
                <a:gd name="T11" fmla="*/ 29 h 31"/>
                <a:gd name="T12" fmla="*/ 2 w 54"/>
                <a:gd name="T13" fmla="*/ 31 h 31"/>
                <a:gd name="T14" fmla="*/ 4 w 54"/>
                <a:gd name="T15" fmla="*/ 31 h 31"/>
                <a:gd name="T16" fmla="*/ 6 w 54"/>
                <a:gd name="T17" fmla="*/ 31 h 31"/>
                <a:gd name="T18" fmla="*/ 48 w 54"/>
                <a:gd name="T19" fmla="*/ 11 h 31"/>
                <a:gd name="T20" fmla="*/ 50 w 54"/>
                <a:gd name="T21" fmla="*/ 10 h 31"/>
                <a:gd name="T22" fmla="*/ 52 w 54"/>
                <a:gd name="T23" fmla="*/ 8 h 31"/>
                <a:gd name="T24" fmla="*/ 54 w 54"/>
                <a:gd name="T25" fmla="*/ 6 h 31"/>
                <a:gd name="T26" fmla="*/ 54 w 54"/>
                <a:gd name="T27" fmla="*/ 4 h 31"/>
                <a:gd name="T28" fmla="*/ 52 w 54"/>
                <a:gd name="T29" fmla="*/ 2 h 31"/>
                <a:gd name="T30" fmla="*/ 50 w 54"/>
                <a:gd name="T31" fmla="*/ 0 h 31"/>
                <a:gd name="T32" fmla="*/ 48 w 54"/>
                <a:gd name="T33" fmla="*/ 0 h 31"/>
                <a:gd name="T34" fmla="*/ 46 w 54"/>
                <a:gd name="T35" fmla="*/ 0 h 31"/>
                <a:gd name="T36" fmla="*/ 4 w 54"/>
                <a:gd name="T3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1">
                  <a:moveTo>
                    <a:pt x="4" y="19"/>
                  </a:moveTo>
                  <a:lnTo>
                    <a:pt x="2" y="21"/>
                  </a:lnTo>
                  <a:lnTo>
                    <a:pt x="0" y="23"/>
                  </a:lnTo>
                  <a:lnTo>
                    <a:pt x="0" y="25"/>
                  </a:lnTo>
                  <a:lnTo>
                    <a:pt x="0" y="27"/>
                  </a:lnTo>
                  <a:lnTo>
                    <a:pt x="0" y="29"/>
                  </a:lnTo>
                  <a:lnTo>
                    <a:pt x="2" y="31"/>
                  </a:lnTo>
                  <a:lnTo>
                    <a:pt x="4" y="31"/>
                  </a:lnTo>
                  <a:lnTo>
                    <a:pt x="6" y="31"/>
                  </a:lnTo>
                  <a:lnTo>
                    <a:pt x="48" y="11"/>
                  </a:lnTo>
                  <a:lnTo>
                    <a:pt x="50" y="10"/>
                  </a:lnTo>
                  <a:lnTo>
                    <a:pt x="52" y="8"/>
                  </a:lnTo>
                  <a:lnTo>
                    <a:pt x="54" y="6"/>
                  </a:lnTo>
                  <a:lnTo>
                    <a:pt x="54" y="4"/>
                  </a:lnTo>
                  <a:lnTo>
                    <a:pt x="52" y="2"/>
                  </a:lnTo>
                  <a:lnTo>
                    <a:pt x="50" y="0"/>
                  </a:lnTo>
                  <a:lnTo>
                    <a:pt x="48" y="0"/>
                  </a:lnTo>
                  <a:lnTo>
                    <a:pt x="46" y="0"/>
                  </a:lnTo>
                  <a:lnTo>
                    <a:pt x="4" y="19"/>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8" name="Freeform 78"/>
            <p:cNvSpPr>
              <a:spLocks/>
            </p:cNvSpPr>
            <p:nvPr/>
          </p:nvSpPr>
          <p:spPr bwMode="auto">
            <a:xfrm>
              <a:off x="3457" y="1893"/>
              <a:ext cx="26" cy="17"/>
            </a:xfrm>
            <a:custGeom>
              <a:avLst/>
              <a:gdLst>
                <a:gd name="T0" fmla="*/ 4 w 52"/>
                <a:gd name="T1" fmla="*/ 22 h 33"/>
                <a:gd name="T2" fmla="*/ 2 w 52"/>
                <a:gd name="T3" fmla="*/ 22 h 33"/>
                <a:gd name="T4" fmla="*/ 0 w 52"/>
                <a:gd name="T5" fmla="*/ 23 h 33"/>
                <a:gd name="T6" fmla="*/ 0 w 52"/>
                <a:gd name="T7" fmla="*/ 25 h 33"/>
                <a:gd name="T8" fmla="*/ 0 w 52"/>
                <a:gd name="T9" fmla="*/ 27 h 33"/>
                <a:gd name="T10" fmla="*/ 0 w 52"/>
                <a:gd name="T11" fmla="*/ 29 h 33"/>
                <a:gd name="T12" fmla="*/ 2 w 52"/>
                <a:gd name="T13" fmla="*/ 31 h 33"/>
                <a:gd name="T14" fmla="*/ 4 w 52"/>
                <a:gd name="T15" fmla="*/ 33 h 33"/>
                <a:gd name="T16" fmla="*/ 6 w 52"/>
                <a:gd name="T17" fmla="*/ 33 h 33"/>
                <a:gd name="T18" fmla="*/ 48 w 52"/>
                <a:gd name="T19" fmla="*/ 12 h 33"/>
                <a:gd name="T20" fmla="*/ 50 w 52"/>
                <a:gd name="T21" fmla="*/ 12 h 33"/>
                <a:gd name="T22" fmla="*/ 52 w 52"/>
                <a:gd name="T23" fmla="*/ 10 h 33"/>
                <a:gd name="T24" fmla="*/ 52 w 52"/>
                <a:gd name="T25" fmla="*/ 8 h 33"/>
                <a:gd name="T26" fmla="*/ 52 w 52"/>
                <a:gd name="T27" fmla="*/ 6 h 33"/>
                <a:gd name="T28" fmla="*/ 52 w 52"/>
                <a:gd name="T29" fmla="*/ 4 h 33"/>
                <a:gd name="T30" fmla="*/ 50 w 52"/>
                <a:gd name="T31" fmla="*/ 2 h 33"/>
                <a:gd name="T32" fmla="*/ 48 w 52"/>
                <a:gd name="T33" fmla="*/ 0 h 33"/>
                <a:gd name="T34" fmla="*/ 46 w 52"/>
                <a:gd name="T35" fmla="*/ 0 h 33"/>
                <a:gd name="T36" fmla="*/ 4 w 52"/>
                <a:gd name="T37"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3">
                  <a:moveTo>
                    <a:pt x="4" y="22"/>
                  </a:moveTo>
                  <a:lnTo>
                    <a:pt x="2" y="22"/>
                  </a:lnTo>
                  <a:lnTo>
                    <a:pt x="0" y="23"/>
                  </a:lnTo>
                  <a:lnTo>
                    <a:pt x="0" y="25"/>
                  </a:lnTo>
                  <a:lnTo>
                    <a:pt x="0" y="27"/>
                  </a:lnTo>
                  <a:lnTo>
                    <a:pt x="0" y="29"/>
                  </a:lnTo>
                  <a:lnTo>
                    <a:pt x="2" y="31"/>
                  </a:lnTo>
                  <a:lnTo>
                    <a:pt x="4" y="33"/>
                  </a:lnTo>
                  <a:lnTo>
                    <a:pt x="6" y="33"/>
                  </a:lnTo>
                  <a:lnTo>
                    <a:pt x="48" y="12"/>
                  </a:lnTo>
                  <a:lnTo>
                    <a:pt x="50" y="12"/>
                  </a:lnTo>
                  <a:lnTo>
                    <a:pt x="52" y="10"/>
                  </a:lnTo>
                  <a:lnTo>
                    <a:pt x="52" y="8"/>
                  </a:lnTo>
                  <a:lnTo>
                    <a:pt x="52" y="6"/>
                  </a:lnTo>
                  <a:lnTo>
                    <a:pt x="52" y="4"/>
                  </a:lnTo>
                  <a:lnTo>
                    <a:pt x="50" y="2"/>
                  </a:lnTo>
                  <a:lnTo>
                    <a:pt x="48" y="0"/>
                  </a:lnTo>
                  <a:lnTo>
                    <a:pt x="46" y="0"/>
                  </a:lnTo>
                  <a:lnTo>
                    <a:pt x="4" y="22"/>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59" name="Freeform 79"/>
            <p:cNvSpPr>
              <a:spLocks/>
            </p:cNvSpPr>
            <p:nvPr/>
          </p:nvSpPr>
          <p:spPr bwMode="auto">
            <a:xfrm>
              <a:off x="3493" y="1876"/>
              <a:ext cx="26" cy="15"/>
            </a:xfrm>
            <a:custGeom>
              <a:avLst/>
              <a:gdLst>
                <a:gd name="T0" fmla="*/ 6 w 54"/>
                <a:gd name="T1" fmla="*/ 19 h 31"/>
                <a:gd name="T2" fmla="*/ 4 w 54"/>
                <a:gd name="T3" fmla="*/ 21 h 31"/>
                <a:gd name="T4" fmla="*/ 2 w 54"/>
                <a:gd name="T5" fmla="*/ 23 h 31"/>
                <a:gd name="T6" fmla="*/ 0 w 54"/>
                <a:gd name="T7" fmla="*/ 25 h 31"/>
                <a:gd name="T8" fmla="*/ 0 w 54"/>
                <a:gd name="T9" fmla="*/ 27 h 31"/>
                <a:gd name="T10" fmla="*/ 2 w 54"/>
                <a:gd name="T11" fmla="*/ 29 h 31"/>
                <a:gd name="T12" fmla="*/ 4 w 54"/>
                <a:gd name="T13" fmla="*/ 31 h 31"/>
                <a:gd name="T14" fmla="*/ 6 w 54"/>
                <a:gd name="T15" fmla="*/ 31 h 31"/>
                <a:gd name="T16" fmla="*/ 8 w 54"/>
                <a:gd name="T17" fmla="*/ 31 h 31"/>
                <a:gd name="T18" fmla="*/ 50 w 54"/>
                <a:gd name="T19" fmla="*/ 11 h 31"/>
                <a:gd name="T20" fmla="*/ 52 w 54"/>
                <a:gd name="T21" fmla="*/ 9 h 31"/>
                <a:gd name="T22" fmla="*/ 54 w 54"/>
                <a:gd name="T23" fmla="*/ 8 h 31"/>
                <a:gd name="T24" fmla="*/ 54 w 54"/>
                <a:gd name="T25" fmla="*/ 6 h 31"/>
                <a:gd name="T26" fmla="*/ 54 w 54"/>
                <a:gd name="T27" fmla="*/ 4 h 31"/>
                <a:gd name="T28" fmla="*/ 54 w 54"/>
                <a:gd name="T29" fmla="*/ 2 h 31"/>
                <a:gd name="T30" fmla="*/ 52 w 54"/>
                <a:gd name="T31" fmla="*/ 0 h 31"/>
                <a:gd name="T32" fmla="*/ 50 w 54"/>
                <a:gd name="T33" fmla="*/ 0 h 31"/>
                <a:gd name="T34" fmla="*/ 48 w 54"/>
                <a:gd name="T35" fmla="*/ 0 h 31"/>
                <a:gd name="T36" fmla="*/ 6 w 54"/>
                <a:gd name="T37"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1">
                  <a:moveTo>
                    <a:pt x="6" y="19"/>
                  </a:moveTo>
                  <a:lnTo>
                    <a:pt x="4" y="21"/>
                  </a:lnTo>
                  <a:lnTo>
                    <a:pt x="2" y="23"/>
                  </a:lnTo>
                  <a:lnTo>
                    <a:pt x="0" y="25"/>
                  </a:lnTo>
                  <a:lnTo>
                    <a:pt x="0" y="27"/>
                  </a:lnTo>
                  <a:lnTo>
                    <a:pt x="2" y="29"/>
                  </a:lnTo>
                  <a:lnTo>
                    <a:pt x="4" y="31"/>
                  </a:lnTo>
                  <a:lnTo>
                    <a:pt x="6" y="31"/>
                  </a:lnTo>
                  <a:lnTo>
                    <a:pt x="8" y="31"/>
                  </a:lnTo>
                  <a:lnTo>
                    <a:pt x="50" y="11"/>
                  </a:lnTo>
                  <a:lnTo>
                    <a:pt x="52" y="9"/>
                  </a:lnTo>
                  <a:lnTo>
                    <a:pt x="54" y="8"/>
                  </a:lnTo>
                  <a:lnTo>
                    <a:pt x="54" y="6"/>
                  </a:lnTo>
                  <a:lnTo>
                    <a:pt x="54" y="4"/>
                  </a:lnTo>
                  <a:lnTo>
                    <a:pt x="54" y="2"/>
                  </a:lnTo>
                  <a:lnTo>
                    <a:pt x="52" y="0"/>
                  </a:lnTo>
                  <a:lnTo>
                    <a:pt x="50" y="0"/>
                  </a:lnTo>
                  <a:lnTo>
                    <a:pt x="48" y="0"/>
                  </a:lnTo>
                  <a:lnTo>
                    <a:pt x="6" y="19"/>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97379" name="Group 99"/>
          <p:cNvGrpSpPr>
            <a:grpSpLocks/>
          </p:cNvGrpSpPr>
          <p:nvPr/>
        </p:nvGrpSpPr>
        <p:grpSpPr bwMode="auto">
          <a:xfrm>
            <a:off x="4781550" y="4926013"/>
            <a:ext cx="992188" cy="534987"/>
            <a:chOff x="3012" y="3103"/>
            <a:chExt cx="625" cy="337"/>
          </a:xfrm>
        </p:grpSpPr>
        <p:sp>
          <p:nvSpPr>
            <p:cNvPr id="97361" name="Freeform 81"/>
            <p:cNvSpPr>
              <a:spLocks/>
            </p:cNvSpPr>
            <p:nvPr/>
          </p:nvSpPr>
          <p:spPr bwMode="auto">
            <a:xfrm>
              <a:off x="3012" y="3103"/>
              <a:ext cx="26" cy="16"/>
            </a:xfrm>
            <a:custGeom>
              <a:avLst/>
              <a:gdLst>
                <a:gd name="T0" fmla="*/ 10 w 52"/>
                <a:gd name="T1" fmla="*/ 2 h 32"/>
                <a:gd name="T2" fmla="*/ 6 w 52"/>
                <a:gd name="T3" fmla="*/ 0 h 32"/>
                <a:gd name="T4" fmla="*/ 6 w 52"/>
                <a:gd name="T5" fmla="*/ 0 h 32"/>
                <a:gd name="T6" fmla="*/ 4 w 52"/>
                <a:gd name="T7" fmla="*/ 2 h 32"/>
                <a:gd name="T8" fmla="*/ 2 w 52"/>
                <a:gd name="T9" fmla="*/ 4 h 32"/>
                <a:gd name="T10" fmla="*/ 0 w 52"/>
                <a:gd name="T11" fmla="*/ 6 h 32"/>
                <a:gd name="T12" fmla="*/ 0 w 52"/>
                <a:gd name="T13" fmla="*/ 6 h 32"/>
                <a:gd name="T14" fmla="*/ 2 w 52"/>
                <a:gd name="T15" fmla="*/ 8 h 32"/>
                <a:gd name="T16" fmla="*/ 4 w 52"/>
                <a:gd name="T17" fmla="*/ 11 h 32"/>
                <a:gd name="T18" fmla="*/ 44 w 52"/>
                <a:gd name="T19" fmla="*/ 32 h 32"/>
                <a:gd name="T20" fmla="*/ 46 w 52"/>
                <a:gd name="T21" fmla="*/ 32 h 32"/>
                <a:gd name="T22" fmla="*/ 48 w 52"/>
                <a:gd name="T23" fmla="*/ 32 h 32"/>
                <a:gd name="T24" fmla="*/ 50 w 52"/>
                <a:gd name="T25" fmla="*/ 32 h 32"/>
                <a:gd name="T26" fmla="*/ 52 w 52"/>
                <a:gd name="T27" fmla="*/ 31 h 32"/>
                <a:gd name="T28" fmla="*/ 52 w 52"/>
                <a:gd name="T29" fmla="*/ 29 h 32"/>
                <a:gd name="T30" fmla="*/ 52 w 52"/>
                <a:gd name="T31" fmla="*/ 27 h 32"/>
                <a:gd name="T32" fmla="*/ 52 w 52"/>
                <a:gd name="T33" fmla="*/ 25 h 32"/>
                <a:gd name="T34" fmla="*/ 50 w 52"/>
                <a:gd name="T35" fmla="*/ 23 h 32"/>
                <a:gd name="T36" fmla="*/ 10 w 52"/>
                <a:gd name="T3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2">
                  <a:moveTo>
                    <a:pt x="10" y="2"/>
                  </a:moveTo>
                  <a:lnTo>
                    <a:pt x="6" y="0"/>
                  </a:lnTo>
                  <a:lnTo>
                    <a:pt x="6" y="0"/>
                  </a:lnTo>
                  <a:lnTo>
                    <a:pt x="4" y="2"/>
                  </a:lnTo>
                  <a:lnTo>
                    <a:pt x="2" y="4"/>
                  </a:lnTo>
                  <a:lnTo>
                    <a:pt x="0" y="6"/>
                  </a:lnTo>
                  <a:lnTo>
                    <a:pt x="0" y="6"/>
                  </a:lnTo>
                  <a:lnTo>
                    <a:pt x="2" y="8"/>
                  </a:lnTo>
                  <a:lnTo>
                    <a:pt x="4" y="11"/>
                  </a:lnTo>
                  <a:lnTo>
                    <a:pt x="44" y="32"/>
                  </a:lnTo>
                  <a:lnTo>
                    <a:pt x="46" y="32"/>
                  </a:lnTo>
                  <a:lnTo>
                    <a:pt x="48" y="32"/>
                  </a:lnTo>
                  <a:lnTo>
                    <a:pt x="50" y="32"/>
                  </a:lnTo>
                  <a:lnTo>
                    <a:pt x="52" y="31"/>
                  </a:lnTo>
                  <a:lnTo>
                    <a:pt x="52" y="29"/>
                  </a:lnTo>
                  <a:lnTo>
                    <a:pt x="52" y="27"/>
                  </a:lnTo>
                  <a:lnTo>
                    <a:pt x="52" y="25"/>
                  </a:lnTo>
                  <a:lnTo>
                    <a:pt x="50" y="23"/>
                  </a:lnTo>
                  <a:lnTo>
                    <a:pt x="10" y="2"/>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62" name="Freeform 82"/>
            <p:cNvSpPr>
              <a:spLocks/>
            </p:cNvSpPr>
            <p:nvPr/>
          </p:nvSpPr>
          <p:spPr bwMode="auto">
            <a:xfrm>
              <a:off x="3048" y="3122"/>
              <a:ext cx="26" cy="16"/>
            </a:xfrm>
            <a:custGeom>
              <a:avLst/>
              <a:gdLst>
                <a:gd name="T0" fmla="*/ 10 w 52"/>
                <a:gd name="T1" fmla="*/ 0 h 33"/>
                <a:gd name="T2" fmla="*/ 8 w 52"/>
                <a:gd name="T3" fmla="*/ 0 h 33"/>
                <a:gd name="T4" fmla="*/ 6 w 52"/>
                <a:gd name="T5" fmla="*/ 0 h 33"/>
                <a:gd name="T6" fmla="*/ 4 w 52"/>
                <a:gd name="T7" fmla="*/ 0 h 33"/>
                <a:gd name="T8" fmla="*/ 2 w 52"/>
                <a:gd name="T9" fmla="*/ 2 h 33"/>
                <a:gd name="T10" fmla="*/ 0 w 52"/>
                <a:gd name="T11" fmla="*/ 4 h 33"/>
                <a:gd name="T12" fmla="*/ 0 w 52"/>
                <a:gd name="T13" fmla="*/ 6 h 33"/>
                <a:gd name="T14" fmla="*/ 2 w 52"/>
                <a:gd name="T15" fmla="*/ 8 h 33"/>
                <a:gd name="T16" fmla="*/ 4 w 52"/>
                <a:gd name="T17" fmla="*/ 10 h 33"/>
                <a:gd name="T18" fmla="*/ 44 w 52"/>
                <a:gd name="T19" fmla="*/ 33 h 33"/>
                <a:gd name="T20" fmla="*/ 46 w 52"/>
                <a:gd name="T21" fmla="*/ 33 h 33"/>
                <a:gd name="T22" fmla="*/ 48 w 52"/>
                <a:gd name="T23" fmla="*/ 33 h 33"/>
                <a:gd name="T24" fmla="*/ 50 w 52"/>
                <a:gd name="T25" fmla="*/ 33 h 33"/>
                <a:gd name="T26" fmla="*/ 52 w 52"/>
                <a:gd name="T27" fmla="*/ 31 h 33"/>
                <a:gd name="T28" fmla="*/ 52 w 52"/>
                <a:gd name="T29" fmla="*/ 29 h 33"/>
                <a:gd name="T30" fmla="*/ 52 w 52"/>
                <a:gd name="T31" fmla="*/ 27 h 33"/>
                <a:gd name="T32" fmla="*/ 52 w 52"/>
                <a:gd name="T33" fmla="*/ 25 h 33"/>
                <a:gd name="T34" fmla="*/ 50 w 52"/>
                <a:gd name="T35" fmla="*/ 23 h 33"/>
                <a:gd name="T36" fmla="*/ 10 w 52"/>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3">
                  <a:moveTo>
                    <a:pt x="10" y="0"/>
                  </a:moveTo>
                  <a:lnTo>
                    <a:pt x="8" y="0"/>
                  </a:lnTo>
                  <a:lnTo>
                    <a:pt x="6" y="0"/>
                  </a:lnTo>
                  <a:lnTo>
                    <a:pt x="4" y="0"/>
                  </a:lnTo>
                  <a:lnTo>
                    <a:pt x="2" y="2"/>
                  </a:lnTo>
                  <a:lnTo>
                    <a:pt x="0" y="4"/>
                  </a:lnTo>
                  <a:lnTo>
                    <a:pt x="0" y="6"/>
                  </a:lnTo>
                  <a:lnTo>
                    <a:pt x="2" y="8"/>
                  </a:lnTo>
                  <a:lnTo>
                    <a:pt x="4" y="10"/>
                  </a:lnTo>
                  <a:lnTo>
                    <a:pt x="44" y="33"/>
                  </a:lnTo>
                  <a:lnTo>
                    <a:pt x="46" y="33"/>
                  </a:lnTo>
                  <a:lnTo>
                    <a:pt x="48" y="33"/>
                  </a:lnTo>
                  <a:lnTo>
                    <a:pt x="50" y="33"/>
                  </a:lnTo>
                  <a:lnTo>
                    <a:pt x="52" y="31"/>
                  </a:lnTo>
                  <a:lnTo>
                    <a:pt x="52" y="29"/>
                  </a:lnTo>
                  <a:lnTo>
                    <a:pt x="52" y="27"/>
                  </a:lnTo>
                  <a:lnTo>
                    <a:pt x="52" y="25"/>
                  </a:lnTo>
                  <a:lnTo>
                    <a:pt x="50" y="23"/>
                  </a:lnTo>
                  <a:lnTo>
                    <a:pt x="10" y="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63" name="Freeform 83"/>
            <p:cNvSpPr>
              <a:spLocks/>
            </p:cNvSpPr>
            <p:nvPr/>
          </p:nvSpPr>
          <p:spPr bwMode="auto">
            <a:xfrm>
              <a:off x="3084" y="3141"/>
              <a:ext cx="25" cy="17"/>
            </a:xfrm>
            <a:custGeom>
              <a:avLst/>
              <a:gdLst>
                <a:gd name="T0" fmla="*/ 10 w 52"/>
                <a:gd name="T1" fmla="*/ 0 h 32"/>
                <a:gd name="T2" fmla="*/ 8 w 52"/>
                <a:gd name="T3" fmla="*/ 0 h 32"/>
                <a:gd name="T4" fmla="*/ 6 w 52"/>
                <a:gd name="T5" fmla="*/ 0 h 32"/>
                <a:gd name="T6" fmla="*/ 4 w 52"/>
                <a:gd name="T7" fmla="*/ 0 h 32"/>
                <a:gd name="T8" fmla="*/ 2 w 52"/>
                <a:gd name="T9" fmla="*/ 2 h 32"/>
                <a:gd name="T10" fmla="*/ 0 w 52"/>
                <a:gd name="T11" fmla="*/ 3 h 32"/>
                <a:gd name="T12" fmla="*/ 0 w 52"/>
                <a:gd name="T13" fmla="*/ 5 h 32"/>
                <a:gd name="T14" fmla="*/ 2 w 52"/>
                <a:gd name="T15" fmla="*/ 7 h 32"/>
                <a:gd name="T16" fmla="*/ 4 w 52"/>
                <a:gd name="T17" fmla="*/ 9 h 32"/>
                <a:gd name="T18" fmla="*/ 44 w 52"/>
                <a:gd name="T19" fmla="*/ 30 h 32"/>
                <a:gd name="T20" fmla="*/ 46 w 52"/>
                <a:gd name="T21" fmla="*/ 32 h 32"/>
                <a:gd name="T22" fmla="*/ 48 w 52"/>
                <a:gd name="T23" fmla="*/ 32 h 32"/>
                <a:gd name="T24" fmla="*/ 50 w 52"/>
                <a:gd name="T25" fmla="*/ 30 h 32"/>
                <a:gd name="T26" fmla="*/ 52 w 52"/>
                <a:gd name="T27" fmla="*/ 28 h 32"/>
                <a:gd name="T28" fmla="*/ 52 w 52"/>
                <a:gd name="T29" fmla="*/ 27 h 32"/>
                <a:gd name="T30" fmla="*/ 52 w 52"/>
                <a:gd name="T31" fmla="*/ 25 h 32"/>
                <a:gd name="T32" fmla="*/ 52 w 52"/>
                <a:gd name="T33" fmla="*/ 23 h 32"/>
                <a:gd name="T34" fmla="*/ 50 w 52"/>
                <a:gd name="T35" fmla="*/ 21 h 32"/>
                <a:gd name="T36" fmla="*/ 10 w 52"/>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2">
                  <a:moveTo>
                    <a:pt x="10" y="0"/>
                  </a:moveTo>
                  <a:lnTo>
                    <a:pt x="8" y="0"/>
                  </a:lnTo>
                  <a:lnTo>
                    <a:pt x="6" y="0"/>
                  </a:lnTo>
                  <a:lnTo>
                    <a:pt x="4" y="0"/>
                  </a:lnTo>
                  <a:lnTo>
                    <a:pt x="2" y="2"/>
                  </a:lnTo>
                  <a:lnTo>
                    <a:pt x="0" y="3"/>
                  </a:lnTo>
                  <a:lnTo>
                    <a:pt x="0" y="5"/>
                  </a:lnTo>
                  <a:lnTo>
                    <a:pt x="2" y="7"/>
                  </a:lnTo>
                  <a:lnTo>
                    <a:pt x="4" y="9"/>
                  </a:lnTo>
                  <a:lnTo>
                    <a:pt x="44" y="30"/>
                  </a:lnTo>
                  <a:lnTo>
                    <a:pt x="46" y="32"/>
                  </a:lnTo>
                  <a:lnTo>
                    <a:pt x="48" y="32"/>
                  </a:lnTo>
                  <a:lnTo>
                    <a:pt x="50" y="30"/>
                  </a:lnTo>
                  <a:lnTo>
                    <a:pt x="52" y="28"/>
                  </a:lnTo>
                  <a:lnTo>
                    <a:pt x="52" y="27"/>
                  </a:lnTo>
                  <a:lnTo>
                    <a:pt x="52" y="25"/>
                  </a:lnTo>
                  <a:lnTo>
                    <a:pt x="52" y="23"/>
                  </a:lnTo>
                  <a:lnTo>
                    <a:pt x="50" y="21"/>
                  </a:lnTo>
                  <a:lnTo>
                    <a:pt x="10" y="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64" name="Freeform 84"/>
            <p:cNvSpPr>
              <a:spLocks/>
            </p:cNvSpPr>
            <p:nvPr/>
          </p:nvSpPr>
          <p:spPr bwMode="auto">
            <a:xfrm>
              <a:off x="3119" y="3160"/>
              <a:ext cx="26" cy="17"/>
            </a:xfrm>
            <a:custGeom>
              <a:avLst/>
              <a:gdLst>
                <a:gd name="T0" fmla="*/ 10 w 52"/>
                <a:gd name="T1" fmla="*/ 2 h 35"/>
                <a:gd name="T2" fmla="*/ 8 w 52"/>
                <a:gd name="T3" fmla="*/ 0 h 35"/>
                <a:gd name="T4" fmla="*/ 6 w 52"/>
                <a:gd name="T5" fmla="*/ 0 h 35"/>
                <a:gd name="T6" fmla="*/ 4 w 52"/>
                <a:gd name="T7" fmla="*/ 2 h 35"/>
                <a:gd name="T8" fmla="*/ 2 w 52"/>
                <a:gd name="T9" fmla="*/ 4 h 35"/>
                <a:gd name="T10" fmla="*/ 0 w 52"/>
                <a:gd name="T11" fmla="*/ 6 h 35"/>
                <a:gd name="T12" fmla="*/ 0 w 52"/>
                <a:gd name="T13" fmla="*/ 8 h 35"/>
                <a:gd name="T14" fmla="*/ 2 w 52"/>
                <a:gd name="T15" fmla="*/ 10 h 35"/>
                <a:gd name="T16" fmla="*/ 4 w 52"/>
                <a:gd name="T17" fmla="*/ 12 h 35"/>
                <a:gd name="T18" fmla="*/ 44 w 52"/>
                <a:gd name="T19" fmla="*/ 33 h 35"/>
                <a:gd name="T20" fmla="*/ 46 w 52"/>
                <a:gd name="T21" fmla="*/ 35 h 35"/>
                <a:gd name="T22" fmla="*/ 48 w 52"/>
                <a:gd name="T23" fmla="*/ 35 h 35"/>
                <a:gd name="T24" fmla="*/ 50 w 52"/>
                <a:gd name="T25" fmla="*/ 33 h 35"/>
                <a:gd name="T26" fmla="*/ 52 w 52"/>
                <a:gd name="T27" fmla="*/ 31 h 35"/>
                <a:gd name="T28" fmla="*/ 52 w 52"/>
                <a:gd name="T29" fmla="*/ 29 h 35"/>
                <a:gd name="T30" fmla="*/ 52 w 52"/>
                <a:gd name="T31" fmla="*/ 27 h 35"/>
                <a:gd name="T32" fmla="*/ 52 w 52"/>
                <a:gd name="T33" fmla="*/ 25 h 35"/>
                <a:gd name="T34" fmla="*/ 50 w 52"/>
                <a:gd name="T35" fmla="*/ 23 h 35"/>
                <a:gd name="T36" fmla="*/ 10 w 52"/>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5">
                  <a:moveTo>
                    <a:pt x="10" y="2"/>
                  </a:moveTo>
                  <a:lnTo>
                    <a:pt x="8" y="0"/>
                  </a:lnTo>
                  <a:lnTo>
                    <a:pt x="6" y="0"/>
                  </a:lnTo>
                  <a:lnTo>
                    <a:pt x="4" y="2"/>
                  </a:lnTo>
                  <a:lnTo>
                    <a:pt x="2" y="4"/>
                  </a:lnTo>
                  <a:lnTo>
                    <a:pt x="0" y="6"/>
                  </a:lnTo>
                  <a:lnTo>
                    <a:pt x="0" y="8"/>
                  </a:lnTo>
                  <a:lnTo>
                    <a:pt x="2" y="10"/>
                  </a:lnTo>
                  <a:lnTo>
                    <a:pt x="4" y="12"/>
                  </a:lnTo>
                  <a:lnTo>
                    <a:pt x="44" y="33"/>
                  </a:lnTo>
                  <a:lnTo>
                    <a:pt x="46" y="35"/>
                  </a:lnTo>
                  <a:lnTo>
                    <a:pt x="48" y="35"/>
                  </a:lnTo>
                  <a:lnTo>
                    <a:pt x="50" y="33"/>
                  </a:lnTo>
                  <a:lnTo>
                    <a:pt x="52" y="31"/>
                  </a:lnTo>
                  <a:lnTo>
                    <a:pt x="52" y="29"/>
                  </a:lnTo>
                  <a:lnTo>
                    <a:pt x="52" y="27"/>
                  </a:lnTo>
                  <a:lnTo>
                    <a:pt x="52" y="25"/>
                  </a:lnTo>
                  <a:lnTo>
                    <a:pt x="50" y="23"/>
                  </a:lnTo>
                  <a:lnTo>
                    <a:pt x="10" y="2"/>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65" name="Freeform 85"/>
            <p:cNvSpPr>
              <a:spLocks/>
            </p:cNvSpPr>
            <p:nvPr/>
          </p:nvSpPr>
          <p:spPr bwMode="auto">
            <a:xfrm>
              <a:off x="3155" y="3179"/>
              <a:ext cx="26" cy="17"/>
            </a:xfrm>
            <a:custGeom>
              <a:avLst/>
              <a:gdLst>
                <a:gd name="T0" fmla="*/ 10 w 52"/>
                <a:gd name="T1" fmla="*/ 1 h 34"/>
                <a:gd name="T2" fmla="*/ 8 w 52"/>
                <a:gd name="T3" fmla="*/ 0 h 34"/>
                <a:gd name="T4" fmla="*/ 6 w 52"/>
                <a:gd name="T5" fmla="*/ 0 h 34"/>
                <a:gd name="T6" fmla="*/ 4 w 52"/>
                <a:gd name="T7" fmla="*/ 1 h 34"/>
                <a:gd name="T8" fmla="*/ 2 w 52"/>
                <a:gd name="T9" fmla="*/ 3 h 34"/>
                <a:gd name="T10" fmla="*/ 0 w 52"/>
                <a:gd name="T11" fmla="*/ 5 h 34"/>
                <a:gd name="T12" fmla="*/ 0 w 52"/>
                <a:gd name="T13" fmla="*/ 7 h 34"/>
                <a:gd name="T14" fmla="*/ 2 w 52"/>
                <a:gd name="T15" fmla="*/ 9 h 34"/>
                <a:gd name="T16" fmla="*/ 4 w 52"/>
                <a:gd name="T17" fmla="*/ 11 h 34"/>
                <a:gd name="T18" fmla="*/ 44 w 52"/>
                <a:gd name="T19" fmla="*/ 32 h 34"/>
                <a:gd name="T20" fmla="*/ 46 w 52"/>
                <a:gd name="T21" fmla="*/ 34 h 34"/>
                <a:gd name="T22" fmla="*/ 48 w 52"/>
                <a:gd name="T23" fmla="*/ 34 h 34"/>
                <a:gd name="T24" fmla="*/ 50 w 52"/>
                <a:gd name="T25" fmla="*/ 32 h 34"/>
                <a:gd name="T26" fmla="*/ 52 w 52"/>
                <a:gd name="T27" fmla="*/ 30 h 34"/>
                <a:gd name="T28" fmla="*/ 52 w 52"/>
                <a:gd name="T29" fmla="*/ 28 h 34"/>
                <a:gd name="T30" fmla="*/ 52 w 52"/>
                <a:gd name="T31" fmla="*/ 26 h 34"/>
                <a:gd name="T32" fmla="*/ 52 w 52"/>
                <a:gd name="T33" fmla="*/ 24 h 34"/>
                <a:gd name="T34" fmla="*/ 50 w 52"/>
                <a:gd name="T35" fmla="*/ 23 h 34"/>
                <a:gd name="T36" fmla="*/ 10 w 52"/>
                <a:gd name="T3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4">
                  <a:moveTo>
                    <a:pt x="10" y="1"/>
                  </a:moveTo>
                  <a:lnTo>
                    <a:pt x="8" y="0"/>
                  </a:lnTo>
                  <a:lnTo>
                    <a:pt x="6" y="0"/>
                  </a:lnTo>
                  <a:lnTo>
                    <a:pt x="4" y="1"/>
                  </a:lnTo>
                  <a:lnTo>
                    <a:pt x="2" y="3"/>
                  </a:lnTo>
                  <a:lnTo>
                    <a:pt x="0" y="5"/>
                  </a:lnTo>
                  <a:lnTo>
                    <a:pt x="0" y="7"/>
                  </a:lnTo>
                  <a:lnTo>
                    <a:pt x="2" y="9"/>
                  </a:lnTo>
                  <a:lnTo>
                    <a:pt x="4" y="11"/>
                  </a:lnTo>
                  <a:lnTo>
                    <a:pt x="44" y="32"/>
                  </a:lnTo>
                  <a:lnTo>
                    <a:pt x="46" y="34"/>
                  </a:lnTo>
                  <a:lnTo>
                    <a:pt x="48" y="34"/>
                  </a:lnTo>
                  <a:lnTo>
                    <a:pt x="50" y="32"/>
                  </a:lnTo>
                  <a:lnTo>
                    <a:pt x="52" y="30"/>
                  </a:lnTo>
                  <a:lnTo>
                    <a:pt x="52" y="28"/>
                  </a:lnTo>
                  <a:lnTo>
                    <a:pt x="52" y="26"/>
                  </a:lnTo>
                  <a:lnTo>
                    <a:pt x="52" y="24"/>
                  </a:lnTo>
                  <a:lnTo>
                    <a:pt x="50" y="23"/>
                  </a:lnTo>
                  <a:lnTo>
                    <a:pt x="10" y="1"/>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66" name="Freeform 86"/>
            <p:cNvSpPr>
              <a:spLocks/>
            </p:cNvSpPr>
            <p:nvPr/>
          </p:nvSpPr>
          <p:spPr bwMode="auto">
            <a:xfrm>
              <a:off x="3190" y="3198"/>
              <a:ext cx="26" cy="16"/>
            </a:xfrm>
            <a:custGeom>
              <a:avLst/>
              <a:gdLst>
                <a:gd name="T0" fmla="*/ 10 w 52"/>
                <a:gd name="T1" fmla="*/ 2 h 33"/>
                <a:gd name="T2" fmla="*/ 8 w 52"/>
                <a:gd name="T3" fmla="*/ 0 h 33"/>
                <a:gd name="T4" fmla="*/ 6 w 52"/>
                <a:gd name="T5" fmla="*/ 0 h 33"/>
                <a:gd name="T6" fmla="*/ 4 w 52"/>
                <a:gd name="T7" fmla="*/ 2 h 33"/>
                <a:gd name="T8" fmla="*/ 2 w 52"/>
                <a:gd name="T9" fmla="*/ 4 h 33"/>
                <a:gd name="T10" fmla="*/ 0 w 52"/>
                <a:gd name="T11" fmla="*/ 6 h 33"/>
                <a:gd name="T12" fmla="*/ 0 w 52"/>
                <a:gd name="T13" fmla="*/ 8 h 33"/>
                <a:gd name="T14" fmla="*/ 2 w 52"/>
                <a:gd name="T15" fmla="*/ 10 h 33"/>
                <a:gd name="T16" fmla="*/ 4 w 52"/>
                <a:gd name="T17" fmla="*/ 11 h 33"/>
                <a:gd name="T18" fmla="*/ 44 w 52"/>
                <a:gd name="T19" fmla="*/ 33 h 33"/>
                <a:gd name="T20" fmla="*/ 46 w 52"/>
                <a:gd name="T21" fmla="*/ 33 h 33"/>
                <a:gd name="T22" fmla="*/ 48 w 52"/>
                <a:gd name="T23" fmla="*/ 33 h 33"/>
                <a:gd name="T24" fmla="*/ 50 w 52"/>
                <a:gd name="T25" fmla="*/ 33 h 33"/>
                <a:gd name="T26" fmla="*/ 52 w 52"/>
                <a:gd name="T27" fmla="*/ 31 h 33"/>
                <a:gd name="T28" fmla="*/ 52 w 52"/>
                <a:gd name="T29" fmla="*/ 29 h 33"/>
                <a:gd name="T30" fmla="*/ 52 w 52"/>
                <a:gd name="T31" fmla="*/ 27 h 33"/>
                <a:gd name="T32" fmla="*/ 52 w 52"/>
                <a:gd name="T33" fmla="*/ 25 h 33"/>
                <a:gd name="T34" fmla="*/ 50 w 52"/>
                <a:gd name="T35" fmla="*/ 23 h 33"/>
                <a:gd name="T36" fmla="*/ 10 w 52"/>
                <a:gd name="T37"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3">
                  <a:moveTo>
                    <a:pt x="10" y="2"/>
                  </a:moveTo>
                  <a:lnTo>
                    <a:pt x="8" y="0"/>
                  </a:lnTo>
                  <a:lnTo>
                    <a:pt x="6" y="0"/>
                  </a:lnTo>
                  <a:lnTo>
                    <a:pt x="4" y="2"/>
                  </a:lnTo>
                  <a:lnTo>
                    <a:pt x="2" y="4"/>
                  </a:lnTo>
                  <a:lnTo>
                    <a:pt x="0" y="6"/>
                  </a:lnTo>
                  <a:lnTo>
                    <a:pt x="0" y="8"/>
                  </a:lnTo>
                  <a:lnTo>
                    <a:pt x="2" y="10"/>
                  </a:lnTo>
                  <a:lnTo>
                    <a:pt x="4" y="11"/>
                  </a:lnTo>
                  <a:lnTo>
                    <a:pt x="44" y="33"/>
                  </a:lnTo>
                  <a:lnTo>
                    <a:pt x="46" y="33"/>
                  </a:lnTo>
                  <a:lnTo>
                    <a:pt x="48" y="33"/>
                  </a:lnTo>
                  <a:lnTo>
                    <a:pt x="50" y="33"/>
                  </a:lnTo>
                  <a:lnTo>
                    <a:pt x="52" y="31"/>
                  </a:lnTo>
                  <a:lnTo>
                    <a:pt x="52" y="29"/>
                  </a:lnTo>
                  <a:lnTo>
                    <a:pt x="52" y="27"/>
                  </a:lnTo>
                  <a:lnTo>
                    <a:pt x="52" y="25"/>
                  </a:lnTo>
                  <a:lnTo>
                    <a:pt x="50" y="23"/>
                  </a:lnTo>
                  <a:lnTo>
                    <a:pt x="10" y="2"/>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67" name="Freeform 87"/>
            <p:cNvSpPr>
              <a:spLocks/>
            </p:cNvSpPr>
            <p:nvPr/>
          </p:nvSpPr>
          <p:spPr bwMode="auto">
            <a:xfrm>
              <a:off x="3226" y="3217"/>
              <a:ext cx="26" cy="16"/>
            </a:xfrm>
            <a:custGeom>
              <a:avLst/>
              <a:gdLst>
                <a:gd name="T0" fmla="*/ 10 w 52"/>
                <a:gd name="T1" fmla="*/ 0 h 33"/>
                <a:gd name="T2" fmla="*/ 8 w 52"/>
                <a:gd name="T3" fmla="*/ 0 h 33"/>
                <a:gd name="T4" fmla="*/ 6 w 52"/>
                <a:gd name="T5" fmla="*/ 0 h 33"/>
                <a:gd name="T6" fmla="*/ 4 w 52"/>
                <a:gd name="T7" fmla="*/ 0 h 33"/>
                <a:gd name="T8" fmla="*/ 2 w 52"/>
                <a:gd name="T9" fmla="*/ 2 h 33"/>
                <a:gd name="T10" fmla="*/ 0 w 52"/>
                <a:gd name="T11" fmla="*/ 4 h 33"/>
                <a:gd name="T12" fmla="*/ 0 w 52"/>
                <a:gd name="T13" fmla="*/ 6 h 33"/>
                <a:gd name="T14" fmla="*/ 2 w 52"/>
                <a:gd name="T15" fmla="*/ 8 h 33"/>
                <a:gd name="T16" fmla="*/ 4 w 52"/>
                <a:gd name="T17" fmla="*/ 10 h 33"/>
                <a:gd name="T18" fmla="*/ 44 w 52"/>
                <a:gd name="T19" fmla="*/ 33 h 33"/>
                <a:gd name="T20" fmla="*/ 46 w 52"/>
                <a:gd name="T21" fmla="*/ 33 h 33"/>
                <a:gd name="T22" fmla="*/ 48 w 52"/>
                <a:gd name="T23" fmla="*/ 33 h 33"/>
                <a:gd name="T24" fmla="*/ 50 w 52"/>
                <a:gd name="T25" fmla="*/ 33 h 33"/>
                <a:gd name="T26" fmla="*/ 52 w 52"/>
                <a:gd name="T27" fmla="*/ 31 h 33"/>
                <a:gd name="T28" fmla="*/ 52 w 52"/>
                <a:gd name="T29" fmla="*/ 29 h 33"/>
                <a:gd name="T30" fmla="*/ 52 w 52"/>
                <a:gd name="T31" fmla="*/ 27 h 33"/>
                <a:gd name="T32" fmla="*/ 52 w 52"/>
                <a:gd name="T33" fmla="*/ 25 h 33"/>
                <a:gd name="T34" fmla="*/ 50 w 52"/>
                <a:gd name="T35" fmla="*/ 23 h 33"/>
                <a:gd name="T36" fmla="*/ 10 w 52"/>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3">
                  <a:moveTo>
                    <a:pt x="10" y="0"/>
                  </a:moveTo>
                  <a:lnTo>
                    <a:pt x="8" y="0"/>
                  </a:lnTo>
                  <a:lnTo>
                    <a:pt x="6" y="0"/>
                  </a:lnTo>
                  <a:lnTo>
                    <a:pt x="4" y="0"/>
                  </a:lnTo>
                  <a:lnTo>
                    <a:pt x="2" y="2"/>
                  </a:lnTo>
                  <a:lnTo>
                    <a:pt x="0" y="4"/>
                  </a:lnTo>
                  <a:lnTo>
                    <a:pt x="0" y="6"/>
                  </a:lnTo>
                  <a:lnTo>
                    <a:pt x="2" y="8"/>
                  </a:lnTo>
                  <a:lnTo>
                    <a:pt x="4" y="10"/>
                  </a:lnTo>
                  <a:lnTo>
                    <a:pt x="44" y="33"/>
                  </a:lnTo>
                  <a:lnTo>
                    <a:pt x="46" y="33"/>
                  </a:lnTo>
                  <a:lnTo>
                    <a:pt x="48" y="33"/>
                  </a:lnTo>
                  <a:lnTo>
                    <a:pt x="50" y="33"/>
                  </a:lnTo>
                  <a:lnTo>
                    <a:pt x="52" y="31"/>
                  </a:lnTo>
                  <a:lnTo>
                    <a:pt x="52" y="29"/>
                  </a:lnTo>
                  <a:lnTo>
                    <a:pt x="52" y="27"/>
                  </a:lnTo>
                  <a:lnTo>
                    <a:pt x="52" y="25"/>
                  </a:lnTo>
                  <a:lnTo>
                    <a:pt x="50" y="23"/>
                  </a:lnTo>
                  <a:lnTo>
                    <a:pt x="10" y="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68" name="Freeform 88"/>
            <p:cNvSpPr>
              <a:spLocks/>
            </p:cNvSpPr>
            <p:nvPr/>
          </p:nvSpPr>
          <p:spPr bwMode="auto">
            <a:xfrm>
              <a:off x="3261" y="3236"/>
              <a:ext cx="26" cy="17"/>
            </a:xfrm>
            <a:custGeom>
              <a:avLst/>
              <a:gdLst>
                <a:gd name="T0" fmla="*/ 10 w 52"/>
                <a:gd name="T1" fmla="*/ 0 h 32"/>
                <a:gd name="T2" fmla="*/ 8 w 52"/>
                <a:gd name="T3" fmla="*/ 0 h 32"/>
                <a:gd name="T4" fmla="*/ 6 w 52"/>
                <a:gd name="T5" fmla="*/ 0 h 32"/>
                <a:gd name="T6" fmla="*/ 4 w 52"/>
                <a:gd name="T7" fmla="*/ 0 h 32"/>
                <a:gd name="T8" fmla="*/ 2 w 52"/>
                <a:gd name="T9" fmla="*/ 2 h 32"/>
                <a:gd name="T10" fmla="*/ 0 w 52"/>
                <a:gd name="T11" fmla="*/ 4 h 32"/>
                <a:gd name="T12" fmla="*/ 0 w 52"/>
                <a:gd name="T13" fmla="*/ 5 h 32"/>
                <a:gd name="T14" fmla="*/ 2 w 52"/>
                <a:gd name="T15" fmla="*/ 7 h 32"/>
                <a:gd name="T16" fmla="*/ 4 w 52"/>
                <a:gd name="T17" fmla="*/ 9 h 32"/>
                <a:gd name="T18" fmla="*/ 44 w 52"/>
                <a:gd name="T19" fmla="*/ 32 h 32"/>
                <a:gd name="T20" fmla="*/ 46 w 52"/>
                <a:gd name="T21" fmla="*/ 32 h 32"/>
                <a:gd name="T22" fmla="*/ 48 w 52"/>
                <a:gd name="T23" fmla="*/ 32 h 32"/>
                <a:gd name="T24" fmla="*/ 50 w 52"/>
                <a:gd name="T25" fmla="*/ 32 h 32"/>
                <a:gd name="T26" fmla="*/ 52 w 52"/>
                <a:gd name="T27" fmla="*/ 30 h 32"/>
                <a:gd name="T28" fmla="*/ 52 w 52"/>
                <a:gd name="T29" fmla="*/ 29 h 32"/>
                <a:gd name="T30" fmla="*/ 52 w 52"/>
                <a:gd name="T31" fmla="*/ 27 h 32"/>
                <a:gd name="T32" fmla="*/ 52 w 52"/>
                <a:gd name="T33" fmla="*/ 25 h 32"/>
                <a:gd name="T34" fmla="*/ 50 w 52"/>
                <a:gd name="T35" fmla="*/ 23 h 32"/>
                <a:gd name="T36" fmla="*/ 10 w 52"/>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2">
                  <a:moveTo>
                    <a:pt x="10" y="0"/>
                  </a:moveTo>
                  <a:lnTo>
                    <a:pt x="8" y="0"/>
                  </a:lnTo>
                  <a:lnTo>
                    <a:pt x="6" y="0"/>
                  </a:lnTo>
                  <a:lnTo>
                    <a:pt x="4" y="0"/>
                  </a:lnTo>
                  <a:lnTo>
                    <a:pt x="2" y="2"/>
                  </a:lnTo>
                  <a:lnTo>
                    <a:pt x="0" y="4"/>
                  </a:lnTo>
                  <a:lnTo>
                    <a:pt x="0" y="5"/>
                  </a:lnTo>
                  <a:lnTo>
                    <a:pt x="2" y="7"/>
                  </a:lnTo>
                  <a:lnTo>
                    <a:pt x="4" y="9"/>
                  </a:lnTo>
                  <a:lnTo>
                    <a:pt x="44" y="32"/>
                  </a:lnTo>
                  <a:lnTo>
                    <a:pt x="46" y="32"/>
                  </a:lnTo>
                  <a:lnTo>
                    <a:pt x="48" y="32"/>
                  </a:lnTo>
                  <a:lnTo>
                    <a:pt x="50" y="32"/>
                  </a:lnTo>
                  <a:lnTo>
                    <a:pt x="52" y="30"/>
                  </a:lnTo>
                  <a:lnTo>
                    <a:pt x="52" y="29"/>
                  </a:lnTo>
                  <a:lnTo>
                    <a:pt x="52" y="27"/>
                  </a:lnTo>
                  <a:lnTo>
                    <a:pt x="52" y="25"/>
                  </a:lnTo>
                  <a:lnTo>
                    <a:pt x="50" y="23"/>
                  </a:lnTo>
                  <a:lnTo>
                    <a:pt x="10" y="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69" name="Freeform 89"/>
            <p:cNvSpPr>
              <a:spLocks/>
            </p:cNvSpPr>
            <p:nvPr/>
          </p:nvSpPr>
          <p:spPr bwMode="auto">
            <a:xfrm>
              <a:off x="3297" y="3256"/>
              <a:ext cx="26" cy="16"/>
            </a:xfrm>
            <a:custGeom>
              <a:avLst/>
              <a:gdLst>
                <a:gd name="T0" fmla="*/ 10 w 52"/>
                <a:gd name="T1" fmla="*/ 0 h 33"/>
                <a:gd name="T2" fmla="*/ 8 w 52"/>
                <a:gd name="T3" fmla="*/ 0 h 33"/>
                <a:gd name="T4" fmla="*/ 6 w 52"/>
                <a:gd name="T5" fmla="*/ 0 h 33"/>
                <a:gd name="T6" fmla="*/ 4 w 52"/>
                <a:gd name="T7" fmla="*/ 0 h 33"/>
                <a:gd name="T8" fmla="*/ 2 w 52"/>
                <a:gd name="T9" fmla="*/ 2 h 33"/>
                <a:gd name="T10" fmla="*/ 0 w 52"/>
                <a:gd name="T11" fmla="*/ 4 h 33"/>
                <a:gd name="T12" fmla="*/ 0 w 52"/>
                <a:gd name="T13" fmla="*/ 6 h 33"/>
                <a:gd name="T14" fmla="*/ 2 w 52"/>
                <a:gd name="T15" fmla="*/ 8 h 33"/>
                <a:gd name="T16" fmla="*/ 4 w 52"/>
                <a:gd name="T17" fmla="*/ 10 h 33"/>
                <a:gd name="T18" fmla="*/ 45 w 52"/>
                <a:gd name="T19" fmla="*/ 31 h 33"/>
                <a:gd name="T20" fmla="*/ 46 w 52"/>
                <a:gd name="T21" fmla="*/ 33 h 33"/>
                <a:gd name="T22" fmla="*/ 48 w 52"/>
                <a:gd name="T23" fmla="*/ 33 h 33"/>
                <a:gd name="T24" fmla="*/ 50 w 52"/>
                <a:gd name="T25" fmla="*/ 31 h 33"/>
                <a:gd name="T26" fmla="*/ 52 w 52"/>
                <a:gd name="T27" fmla="*/ 29 h 33"/>
                <a:gd name="T28" fmla="*/ 52 w 52"/>
                <a:gd name="T29" fmla="*/ 27 h 33"/>
                <a:gd name="T30" fmla="*/ 52 w 52"/>
                <a:gd name="T31" fmla="*/ 25 h 33"/>
                <a:gd name="T32" fmla="*/ 52 w 52"/>
                <a:gd name="T33" fmla="*/ 23 h 33"/>
                <a:gd name="T34" fmla="*/ 50 w 52"/>
                <a:gd name="T35" fmla="*/ 21 h 33"/>
                <a:gd name="T36" fmla="*/ 10 w 52"/>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3">
                  <a:moveTo>
                    <a:pt x="10" y="0"/>
                  </a:moveTo>
                  <a:lnTo>
                    <a:pt x="8" y="0"/>
                  </a:lnTo>
                  <a:lnTo>
                    <a:pt x="6" y="0"/>
                  </a:lnTo>
                  <a:lnTo>
                    <a:pt x="4" y="0"/>
                  </a:lnTo>
                  <a:lnTo>
                    <a:pt x="2" y="2"/>
                  </a:lnTo>
                  <a:lnTo>
                    <a:pt x="0" y="4"/>
                  </a:lnTo>
                  <a:lnTo>
                    <a:pt x="0" y="6"/>
                  </a:lnTo>
                  <a:lnTo>
                    <a:pt x="2" y="8"/>
                  </a:lnTo>
                  <a:lnTo>
                    <a:pt x="4" y="10"/>
                  </a:lnTo>
                  <a:lnTo>
                    <a:pt x="45" y="31"/>
                  </a:lnTo>
                  <a:lnTo>
                    <a:pt x="46" y="33"/>
                  </a:lnTo>
                  <a:lnTo>
                    <a:pt x="48" y="33"/>
                  </a:lnTo>
                  <a:lnTo>
                    <a:pt x="50" y="31"/>
                  </a:lnTo>
                  <a:lnTo>
                    <a:pt x="52" y="29"/>
                  </a:lnTo>
                  <a:lnTo>
                    <a:pt x="52" y="27"/>
                  </a:lnTo>
                  <a:lnTo>
                    <a:pt x="52" y="25"/>
                  </a:lnTo>
                  <a:lnTo>
                    <a:pt x="52" y="23"/>
                  </a:lnTo>
                  <a:lnTo>
                    <a:pt x="50" y="21"/>
                  </a:lnTo>
                  <a:lnTo>
                    <a:pt x="10" y="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70" name="Freeform 90"/>
            <p:cNvSpPr>
              <a:spLocks/>
            </p:cNvSpPr>
            <p:nvPr/>
          </p:nvSpPr>
          <p:spPr bwMode="auto">
            <a:xfrm>
              <a:off x="3332" y="3274"/>
              <a:ext cx="26" cy="17"/>
            </a:xfrm>
            <a:custGeom>
              <a:avLst/>
              <a:gdLst>
                <a:gd name="T0" fmla="*/ 10 w 52"/>
                <a:gd name="T1" fmla="*/ 2 h 34"/>
                <a:gd name="T2" fmla="*/ 8 w 52"/>
                <a:gd name="T3" fmla="*/ 0 h 34"/>
                <a:gd name="T4" fmla="*/ 6 w 52"/>
                <a:gd name="T5" fmla="*/ 0 h 34"/>
                <a:gd name="T6" fmla="*/ 4 w 52"/>
                <a:gd name="T7" fmla="*/ 2 h 34"/>
                <a:gd name="T8" fmla="*/ 2 w 52"/>
                <a:gd name="T9" fmla="*/ 3 h 34"/>
                <a:gd name="T10" fmla="*/ 0 w 52"/>
                <a:gd name="T11" fmla="*/ 5 h 34"/>
                <a:gd name="T12" fmla="*/ 0 w 52"/>
                <a:gd name="T13" fmla="*/ 7 h 34"/>
                <a:gd name="T14" fmla="*/ 2 w 52"/>
                <a:gd name="T15" fmla="*/ 9 h 34"/>
                <a:gd name="T16" fmla="*/ 4 w 52"/>
                <a:gd name="T17" fmla="*/ 11 h 34"/>
                <a:gd name="T18" fmla="*/ 45 w 52"/>
                <a:gd name="T19" fmla="*/ 32 h 34"/>
                <a:gd name="T20" fmla="*/ 46 w 52"/>
                <a:gd name="T21" fmla="*/ 34 h 34"/>
                <a:gd name="T22" fmla="*/ 48 w 52"/>
                <a:gd name="T23" fmla="*/ 34 h 34"/>
                <a:gd name="T24" fmla="*/ 50 w 52"/>
                <a:gd name="T25" fmla="*/ 32 h 34"/>
                <a:gd name="T26" fmla="*/ 52 w 52"/>
                <a:gd name="T27" fmla="*/ 30 h 34"/>
                <a:gd name="T28" fmla="*/ 52 w 52"/>
                <a:gd name="T29" fmla="*/ 28 h 34"/>
                <a:gd name="T30" fmla="*/ 52 w 52"/>
                <a:gd name="T31" fmla="*/ 27 h 34"/>
                <a:gd name="T32" fmla="*/ 52 w 52"/>
                <a:gd name="T33" fmla="*/ 25 h 34"/>
                <a:gd name="T34" fmla="*/ 50 w 52"/>
                <a:gd name="T35" fmla="*/ 23 h 34"/>
                <a:gd name="T36" fmla="*/ 10 w 52"/>
                <a:gd name="T37"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4">
                  <a:moveTo>
                    <a:pt x="10" y="2"/>
                  </a:moveTo>
                  <a:lnTo>
                    <a:pt x="8" y="0"/>
                  </a:lnTo>
                  <a:lnTo>
                    <a:pt x="6" y="0"/>
                  </a:lnTo>
                  <a:lnTo>
                    <a:pt x="4" y="2"/>
                  </a:lnTo>
                  <a:lnTo>
                    <a:pt x="2" y="3"/>
                  </a:lnTo>
                  <a:lnTo>
                    <a:pt x="0" y="5"/>
                  </a:lnTo>
                  <a:lnTo>
                    <a:pt x="0" y="7"/>
                  </a:lnTo>
                  <a:lnTo>
                    <a:pt x="2" y="9"/>
                  </a:lnTo>
                  <a:lnTo>
                    <a:pt x="4" y="11"/>
                  </a:lnTo>
                  <a:lnTo>
                    <a:pt x="45" y="32"/>
                  </a:lnTo>
                  <a:lnTo>
                    <a:pt x="46" y="34"/>
                  </a:lnTo>
                  <a:lnTo>
                    <a:pt x="48" y="34"/>
                  </a:lnTo>
                  <a:lnTo>
                    <a:pt x="50" y="32"/>
                  </a:lnTo>
                  <a:lnTo>
                    <a:pt x="52" y="30"/>
                  </a:lnTo>
                  <a:lnTo>
                    <a:pt x="52" y="28"/>
                  </a:lnTo>
                  <a:lnTo>
                    <a:pt x="52" y="27"/>
                  </a:lnTo>
                  <a:lnTo>
                    <a:pt x="52" y="25"/>
                  </a:lnTo>
                  <a:lnTo>
                    <a:pt x="50" y="23"/>
                  </a:lnTo>
                  <a:lnTo>
                    <a:pt x="10" y="2"/>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71" name="Freeform 91"/>
            <p:cNvSpPr>
              <a:spLocks/>
            </p:cNvSpPr>
            <p:nvPr/>
          </p:nvSpPr>
          <p:spPr bwMode="auto">
            <a:xfrm>
              <a:off x="3368" y="3293"/>
              <a:ext cx="26" cy="17"/>
            </a:xfrm>
            <a:custGeom>
              <a:avLst/>
              <a:gdLst>
                <a:gd name="T0" fmla="*/ 10 w 52"/>
                <a:gd name="T1" fmla="*/ 2 h 35"/>
                <a:gd name="T2" fmla="*/ 8 w 52"/>
                <a:gd name="T3" fmla="*/ 0 h 35"/>
                <a:gd name="T4" fmla="*/ 6 w 52"/>
                <a:gd name="T5" fmla="*/ 0 h 35"/>
                <a:gd name="T6" fmla="*/ 4 w 52"/>
                <a:gd name="T7" fmla="*/ 2 h 35"/>
                <a:gd name="T8" fmla="*/ 2 w 52"/>
                <a:gd name="T9" fmla="*/ 4 h 35"/>
                <a:gd name="T10" fmla="*/ 0 w 52"/>
                <a:gd name="T11" fmla="*/ 6 h 35"/>
                <a:gd name="T12" fmla="*/ 0 w 52"/>
                <a:gd name="T13" fmla="*/ 8 h 35"/>
                <a:gd name="T14" fmla="*/ 2 w 52"/>
                <a:gd name="T15" fmla="*/ 10 h 35"/>
                <a:gd name="T16" fmla="*/ 4 w 52"/>
                <a:gd name="T17" fmla="*/ 12 h 35"/>
                <a:gd name="T18" fmla="*/ 45 w 52"/>
                <a:gd name="T19" fmla="*/ 33 h 35"/>
                <a:gd name="T20" fmla="*/ 47 w 52"/>
                <a:gd name="T21" fmla="*/ 35 h 35"/>
                <a:gd name="T22" fmla="*/ 48 w 52"/>
                <a:gd name="T23" fmla="*/ 35 h 35"/>
                <a:gd name="T24" fmla="*/ 50 w 52"/>
                <a:gd name="T25" fmla="*/ 33 h 35"/>
                <a:gd name="T26" fmla="*/ 52 w 52"/>
                <a:gd name="T27" fmla="*/ 31 h 35"/>
                <a:gd name="T28" fmla="*/ 52 w 52"/>
                <a:gd name="T29" fmla="*/ 29 h 35"/>
                <a:gd name="T30" fmla="*/ 52 w 52"/>
                <a:gd name="T31" fmla="*/ 27 h 35"/>
                <a:gd name="T32" fmla="*/ 52 w 52"/>
                <a:gd name="T33" fmla="*/ 25 h 35"/>
                <a:gd name="T34" fmla="*/ 50 w 52"/>
                <a:gd name="T35" fmla="*/ 23 h 35"/>
                <a:gd name="T36" fmla="*/ 10 w 52"/>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5">
                  <a:moveTo>
                    <a:pt x="10" y="2"/>
                  </a:moveTo>
                  <a:lnTo>
                    <a:pt x="8" y="0"/>
                  </a:lnTo>
                  <a:lnTo>
                    <a:pt x="6" y="0"/>
                  </a:lnTo>
                  <a:lnTo>
                    <a:pt x="4" y="2"/>
                  </a:lnTo>
                  <a:lnTo>
                    <a:pt x="2" y="4"/>
                  </a:lnTo>
                  <a:lnTo>
                    <a:pt x="0" y="6"/>
                  </a:lnTo>
                  <a:lnTo>
                    <a:pt x="0" y="8"/>
                  </a:lnTo>
                  <a:lnTo>
                    <a:pt x="2" y="10"/>
                  </a:lnTo>
                  <a:lnTo>
                    <a:pt x="4" y="12"/>
                  </a:lnTo>
                  <a:lnTo>
                    <a:pt x="45" y="33"/>
                  </a:lnTo>
                  <a:lnTo>
                    <a:pt x="47" y="35"/>
                  </a:lnTo>
                  <a:lnTo>
                    <a:pt x="48" y="35"/>
                  </a:lnTo>
                  <a:lnTo>
                    <a:pt x="50" y="33"/>
                  </a:lnTo>
                  <a:lnTo>
                    <a:pt x="52" y="31"/>
                  </a:lnTo>
                  <a:lnTo>
                    <a:pt x="52" y="29"/>
                  </a:lnTo>
                  <a:lnTo>
                    <a:pt x="52" y="27"/>
                  </a:lnTo>
                  <a:lnTo>
                    <a:pt x="52" y="25"/>
                  </a:lnTo>
                  <a:lnTo>
                    <a:pt x="50" y="23"/>
                  </a:lnTo>
                  <a:lnTo>
                    <a:pt x="10" y="2"/>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72" name="Freeform 92"/>
            <p:cNvSpPr>
              <a:spLocks/>
            </p:cNvSpPr>
            <p:nvPr/>
          </p:nvSpPr>
          <p:spPr bwMode="auto">
            <a:xfrm>
              <a:off x="3403" y="3312"/>
              <a:ext cx="26" cy="17"/>
            </a:xfrm>
            <a:custGeom>
              <a:avLst/>
              <a:gdLst>
                <a:gd name="T0" fmla="*/ 10 w 52"/>
                <a:gd name="T1" fmla="*/ 2 h 33"/>
                <a:gd name="T2" fmla="*/ 8 w 52"/>
                <a:gd name="T3" fmla="*/ 0 h 33"/>
                <a:gd name="T4" fmla="*/ 6 w 52"/>
                <a:gd name="T5" fmla="*/ 0 h 33"/>
                <a:gd name="T6" fmla="*/ 4 w 52"/>
                <a:gd name="T7" fmla="*/ 2 h 33"/>
                <a:gd name="T8" fmla="*/ 2 w 52"/>
                <a:gd name="T9" fmla="*/ 4 h 33"/>
                <a:gd name="T10" fmla="*/ 0 w 52"/>
                <a:gd name="T11" fmla="*/ 6 h 33"/>
                <a:gd name="T12" fmla="*/ 0 w 52"/>
                <a:gd name="T13" fmla="*/ 8 h 33"/>
                <a:gd name="T14" fmla="*/ 2 w 52"/>
                <a:gd name="T15" fmla="*/ 10 h 33"/>
                <a:gd name="T16" fmla="*/ 4 w 52"/>
                <a:gd name="T17" fmla="*/ 12 h 33"/>
                <a:gd name="T18" fmla="*/ 45 w 52"/>
                <a:gd name="T19" fmla="*/ 33 h 33"/>
                <a:gd name="T20" fmla="*/ 47 w 52"/>
                <a:gd name="T21" fmla="*/ 33 h 33"/>
                <a:gd name="T22" fmla="*/ 48 w 52"/>
                <a:gd name="T23" fmla="*/ 33 h 33"/>
                <a:gd name="T24" fmla="*/ 50 w 52"/>
                <a:gd name="T25" fmla="*/ 33 h 33"/>
                <a:gd name="T26" fmla="*/ 52 w 52"/>
                <a:gd name="T27" fmla="*/ 31 h 33"/>
                <a:gd name="T28" fmla="*/ 52 w 52"/>
                <a:gd name="T29" fmla="*/ 29 h 33"/>
                <a:gd name="T30" fmla="*/ 52 w 52"/>
                <a:gd name="T31" fmla="*/ 27 h 33"/>
                <a:gd name="T32" fmla="*/ 52 w 52"/>
                <a:gd name="T33" fmla="*/ 25 h 33"/>
                <a:gd name="T34" fmla="*/ 50 w 52"/>
                <a:gd name="T35" fmla="*/ 23 h 33"/>
                <a:gd name="T36" fmla="*/ 10 w 52"/>
                <a:gd name="T37"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3">
                  <a:moveTo>
                    <a:pt x="10" y="2"/>
                  </a:moveTo>
                  <a:lnTo>
                    <a:pt x="8" y="0"/>
                  </a:lnTo>
                  <a:lnTo>
                    <a:pt x="6" y="0"/>
                  </a:lnTo>
                  <a:lnTo>
                    <a:pt x="4" y="2"/>
                  </a:lnTo>
                  <a:lnTo>
                    <a:pt x="2" y="4"/>
                  </a:lnTo>
                  <a:lnTo>
                    <a:pt x="0" y="6"/>
                  </a:lnTo>
                  <a:lnTo>
                    <a:pt x="0" y="8"/>
                  </a:lnTo>
                  <a:lnTo>
                    <a:pt x="2" y="10"/>
                  </a:lnTo>
                  <a:lnTo>
                    <a:pt x="4" y="12"/>
                  </a:lnTo>
                  <a:lnTo>
                    <a:pt x="45" y="33"/>
                  </a:lnTo>
                  <a:lnTo>
                    <a:pt x="47" y="33"/>
                  </a:lnTo>
                  <a:lnTo>
                    <a:pt x="48" y="33"/>
                  </a:lnTo>
                  <a:lnTo>
                    <a:pt x="50" y="33"/>
                  </a:lnTo>
                  <a:lnTo>
                    <a:pt x="52" y="31"/>
                  </a:lnTo>
                  <a:lnTo>
                    <a:pt x="52" y="29"/>
                  </a:lnTo>
                  <a:lnTo>
                    <a:pt x="52" y="27"/>
                  </a:lnTo>
                  <a:lnTo>
                    <a:pt x="52" y="25"/>
                  </a:lnTo>
                  <a:lnTo>
                    <a:pt x="50" y="23"/>
                  </a:lnTo>
                  <a:lnTo>
                    <a:pt x="10" y="2"/>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73" name="Freeform 93"/>
            <p:cNvSpPr>
              <a:spLocks/>
            </p:cNvSpPr>
            <p:nvPr/>
          </p:nvSpPr>
          <p:spPr bwMode="auto">
            <a:xfrm>
              <a:off x="3439" y="3331"/>
              <a:ext cx="26" cy="17"/>
            </a:xfrm>
            <a:custGeom>
              <a:avLst/>
              <a:gdLst>
                <a:gd name="T0" fmla="*/ 9 w 51"/>
                <a:gd name="T1" fmla="*/ 0 h 32"/>
                <a:gd name="T2" fmla="*/ 7 w 51"/>
                <a:gd name="T3" fmla="*/ 0 h 32"/>
                <a:gd name="T4" fmla="*/ 5 w 51"/>
                <a:gd name="T5" fmla="*/ 0 h 32"/>
                <a:gd name="T6" fmla="*/ 3 w 51"/>
                <a:gd name="T7" fmla="*/ 0 h 32"/>
                <a:gd name="T8" fmla="*/ 1 w 51"/>
                <a:gd name="T9" fmla="*/ 2 h 32"/>
                <a:gd name="T10" fmla="*/ 0 w 51"/>
                <a:gd name="T11" fmla="*/ 4 h 32"/>
                <a:gd name="T12" fmla="*/ 0 w 51"/>
                <a:gd name="T13" fmla="*/ 6 h 32"/>
                <a:gd name="T14" fmla="*/ 1 w 51"/>
                <a:gd name="T15" fmla="*/ 8 h 32"/>
                <a:gd name="T16" fmla="*/ 3 w 51"/>
                <a:gd name="T17" fmla="*/ 9 h 32"/>
                <a:gd name="T18" fmla="*/ 44 w 51"/>
                <a:gd name="T19" fmla="*/ 32 h 32"/>
                <a:gd name="T20" fmla="*/ 46 w 51"/>
                <a:gd name="T21" fmla="*/ 32 h 32"/>
                <a:gd name="T22" fmla="*/ 48 w 51"/>
                <a:gd name="T23" fmla="*/ 32 h 32"/>
                <a:gd name="T24" fmla="*/ 49 w 51"/>
                <a:gd name="T25" fmla="*/ 32 h 32"/>
                <a:gd name="T26" fmla="*/ 51 w 51"/>
                <a:gd name="T27" fmla="*/ 31 h 32"/>
                <a:gd name="T28" fmla="*/ 51 w 51"/>
                <a:gd name="T29" fmla="*/ 29 h 32"/>
                <a:gd name="T30" fmla="*/ 51 w 51"/>
                <a:gd name="T31" fmla="*/ 27 h 32"/>
                <a:gd name="T32" fmla="*/ 51 w 51"/>
                <a:gd name="T33" fmla="*/ 25 h 32"/>
                <a:gd name="T34" fmla="*/ 49 w 51"/>
                <a:gd name="T35" fmla="*/ 23 h 32"/>
                <a:gd name="T36" fmla="*/ 9 w 51"/>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32">
                  <a:moveTo>
                    <a:pt x="9" y="0"/>
                  </a:moveTo>
                  <a:lnTo>
                    <a:pt x="7" y="0"/>
                  </a:lnTo>
                  <a:lnTo>
                    <a:pt x="5" y="0"/>
                  </a:lnTo>
                  <a:lnTo>
                    <a:pt x="3" y="0"/>
                  </a:lnTo>
                  <a:lnTo>
                    <a:pt x="1" y="2"/>
                  </a:lnTo>
                  <a:lnTo>
                    <a:pt x="0" y="4"/>
                  </a:lnTo>
                  <a:lnTo>
                    <a:pt x="0" y="6"/>
                  </a:lnTo>
                  <a:lnTo>
                    <a:pt x="1" y="8"/>
                  </a:lnTo>
                  <a:lnTo>
                    <a:pt x="3" y="9"/>
                  </a:lnTo>
                  <a:lnTo>
                    <a:pt x="44" y="32"/>
                  </a:lnTo>
                  <a:lnTo>
                    <a:pt x="46" y="32"/>
                  </a:lnTo>
                  <a:lnTo>
                    <a:pt x="48" y="32"/>
                  </a:lnTo>
                  <a:lnTo>
                    <a:pt x="49" y="32"/>
                  </a:lnTo>
                  <a:lnTo>
                    <a:pt x="51" y="31"/>
                  </a:lnTo>
                  <a:lnTo>
                    <a:pt x="51" y="29"/>
                  </a:lnTo>
                  <a:lnTo>
                    <a:pt x="51" y="27"/>
                  </a:lnTo>
                  <a:lnTo>
                    <a:pt x="51" y="25"/>
                  </a:lnTo>
                  <a:lnTo>
                    <a:pt x="49" y="23"/>
                  </a:lnTo>
                  <a:lnTo>
                    <a:pt x="9" y="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74" name="Freeform 94"/>
            <p:cNvSpPr>
              <a:spLocks/>
            </p:cNvSpPr>
            <p:nvPr/>
          </p:nvSpPr>
          <p:spPr bwMode="auto">
            <a:xfrm>
              <a:off x="3474" y="3351"/>
              <a:ext cx="26" cy="16"/>
            </a:xfrm>
            <a:custGeom>
              <a:avLst/>
              <a:gdLst>
                <a:gd name="T0" fmla="*/ 9 w 51"/>
                <a:gd name="T1" fmla="*/ 0 h 33"/>
                <a:gd name="T2" fmla="*/ 7 w 51"/>
                <a:gd name="T3" fmla="*/ 0 h 33"/>
                <a:gd name="T4" fmla="*/ 5 w 51"/>
                <a:gd name="T5" fmla="*/ 0 h 33"/>
                <a:gd name="T6" fmla="*/ 3 w 51"/>
                <a:gd name="T7" fmla="*/ 0 h 33"/>
                <a:gd name="T8" fmla="*/ 1 w 51"/>
                <a:gd name="T9" fmla="*/ 2 h 33"/>
                <a:gd name="T10" fmla="*/ 0 w 51"/>
                <a:gd name="T11" fmla="*/ 4 h 33"/>
                <a:gd name="T12" fmla="*/ 0 w 51"/>
                <a:gd name="T13" fmla="*/ 6 h 33"/>
                <a:gd name="T14" fmla="*/ 1 w 51"/>
                <a:gd name="T15" fmla="*/ 8 h 33"/>
                <a:gd name="T16" fmla="*/ 3 w 51"/>
                <a:gd name="T17" fmla="*/ 10 h 33"/>
                <a:gd name="T18" fmla="*/ 44 w 51"/>
                <a:gd name="T19" fmla="*/ 33 h 33"/>
                <a:gd name="T20" fmla="*/ 46 w 51"/>
                <a:gd name="T21" fmla="*/ 33 h 33"/>
                <a:gd name="T22" fmla="*/ 48 w 51"/>
                <a:gd name="T23" fmla="*/ 33 h 33"/>
                <a:gd name="T24" fmla="*/ 50 w 51"/>
                <a:gd name="T25" fmla="*/ 33 h 33"/>
                <a:gd name="T26" fmla="*/ 51 w 51"/>
                <a:gd name="T27" fmla="*/ 31 h 33"/>
                <a:gd name="T28" fmla="*/ 51 w 51"/>
                <a:gd name="T29" fmla="*/ 29 h 33"/>
                <a:gd name="T30" fmla="*/ 51 w 51"/>
                <a:gd name="T31" fmla="*/ 27 h 33"/>
                <a:gd name="T32" fmla="*/ 51 w 51"/>
                <a:gd name="T33" fmla="*/ 25 h 33"/>
                <a:gd name="T34" fmla="*/ 50 w 51"/>
                <a:gd name="T35" fmla="*/ 23 h 33"/>
                <a:gd name="T36" fmla="*/ 9 w 51"/>
                <a:gd name="T3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33">
                  <a:moveTo>
                    <a:pt x="9" y="0"/>
                  </a:moveTo>
                  <a:lnTo>
                    <a:pt x="7" y="0"/>
                  </a:lnTo>
                  <a:lnTo>
                    <a:pt x="5" y="0"/>
                  </a:lnTo>
                  <a:lnTo>
                    <a:pt x="3" y="0"/>
                  </a:lnTo>
                  <a:lnTo>
                    <a:pt x="1" y="2"/>
                  </a:lnTo>
                  <a:lnTo>
                    <a:pt x="0" y="4"/>
                  </a:lnTo>
                  <a:lnTo>
                    <a:pt x="0" y="6"/>
                  </a:lnTo>
                  <a:lnTo>
                    <a:pt x="1" y="8"/>
                  </a:lnTo>
                  <a:lnTo>
                    <a:pt x="3" y="10"/>
                  </a:lnTo>
                  <a:lnTo>
                    <a:pt x="44" y="33"/>
                  </a:lnTo>
                  <a:lnTo>
                    <a:pt x="46" y="33"/>
                  </a:lnTo>
                  <a:lnTo>
                    <a:pt x="48" y="33"/>
                  </a:lnTo>
                  <a:lnTo>
                    <a:pt x="50" y="33"/>
                  </a:lnTo>
                  <a:lnTo>
                    <a:pt x="51" y="31"/>
                  </a:lnTo>
                  <a:lnTo>
                    <a:pt x="51" y="29"/>
                  </a:lnTo>
                  <a:lnTo>
                    <a:pt x="51" y="27"/>
                  </a:lnTo>
                  <a:lnTo>
                    <a:pt x="51" y="25"/>
                  </a:lnTo>
                  <a:lnTo>
                    <a:pt x="50" y="23"/>
                  </a:lnTo>
                  <a:lnTo>
                    <a:pt x="9" y="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75" name="Freeform 95"/>
            <p:cNvSpPr>
              <a:spLocks/>
            </p:cNvSpPr>
            <p:nvPr/>
          </p:nvSpPr>
          <p:spPr bwMode="auto">
            <a:xfrm>
              <a:off x="3510" y="3370"/>
              <a:ext cx="26" cy="16"/>
            </a:xfrm>
            <a:custGeom>
              <a:avLst/>
              <a:gdLst>
                <a:gd name="T0" fmla="*/ 9 w 51"/>
                <a:gd name="T1" fmla="*/ 0 h 32"/>
                <a:gd name="T2" fmla="*/ 7 w 51"/>
                <a:gd name="T3" fmla="*/ 0 h 32"/>
                <a:gd name="T4" fmla="*/ 5 w 51"/>
                <a:gd name="T5" fmla="*/ 0 h 32"/>
                <a:gd name="T6" fmla="*/ 3 w 51"/>
                <a:gd name="T7" fmla="*/ 0 h 32"/>
                <a:gd name="T8" fmla="*/ 2 w 51"/>
                <a:gd name="T9" fmla="*/ 2 h 32"/>
                <a:gd name="T10" fmla="*/ 0 w 51"/>
                <a:gd name="T11" fmla="*/ 3 h 32"/>
                <a:gd name="T12" fmla="*/ 0 w 51"/>
                <a:gd name="T13" fmla="*/ 5 h 32"/>
                <a:gd name="T14" fmla="*/ 2 w 51"/>
                <a:gd name="T15" fmla="*/ 7 h 32"/>
                <a:gd name="T16" fmla="*/ 3 w 51"/>
                <a:gd name="T17" fmla="*/ 9 h 32"/>
                <a:gd name="T18" fmla="*/ 44 w 51"/>
                <a:gd name="T19" fmla="*/ 30 h 32"/>
                <a:gd name="T20" fmla="*/ 46 w 51"/>
                <a:gd name="T21" fmla="*/ 32 h 32"/>
                <a:gd name="T22" fmla="*/ 48 w 51"/>
                <a:gd name="T23" fmla="*/ 32 h 32"/>
                <a:gd name="T24" fmla="*/ 50 w 51"/>
                <a:gd name="T25" fmla="*/ 30 h 32"/>
                <a:gd name="T26" fmla="*/ 51 w 51"/>
                <a:gd name="T27" fmla="*/ 28 h 32"/>
                <a:gd name="T28" fmla="*/ 51 w 51"/>
                <a:gd name="T29" fmla="*/ 27 h 32"/>
                <a:gd name="T30" fmla="*/ 51 w 51"/>
                <a:gd name="T31" fmla="*/ 25 h 32"/>
                <a:gd name="T32" fmla="*/ 51 w 51"/>
                <a:gd name="T33" fmla="*/ 23 h 32"/>
                <a:gd name="T34" fmla="*/ 50 w 51"/>
                <a:gd name="T35" fmla="*/ 21 h 32"/>
                <a:gd name="T36" fmla="*/ 9 w 51"/>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32">
                  <a:moveTo>
                    <a:pt x="9" y="0"/>
                  </a:moveTo>
                  <a:lnTo>
                    <a:pt x="7" y="0"/>
                  </a:lnTo>
                  <a:lnTo>
                    <a:pt x="5" y="0"/>
                  </a:lnTo>
                  <a:lnTo>
                    <a:pt x="3" y="0"/>
                  </a:lnTo>
                  <a:lnTo>
                    <a:pt x="2" y="2"/>
                  </a:lnTo>
                  <a:lnTo>
                    <a:pt x="0" y="3"/>
                  </a:lnTo>
                  <a:lnTo>
                    <a:pt x="0" y="5"/>
                  </a:lnTo>
                  <a:lnTo>
                    <a:pt x="2" y="7"/>
                  </a:lnTo>
                  <a:lnTo>
                    <a:pt x="3" y="9"/>
                  </a:lnTo>
                  <a:lnTo>
                    <a:pt x="44" y="30"/>
                  </a:lnTo>
                  <a:lnTo>
                    <a:pt x="46" y="32"/>
                  </a:lnTo>
                  <a:lnTo>
                    <a:pt x="48" y="32"/>
                  </a:lnTo>
                  <a:lnTo>
                    <a:pt x="50" y="30"/>
                  </a:lnTo>
                  <a:lnTo>
                    <a:pt x="51" y="28"/>
                  </a:lnTo>
                  <a:lnTo>
                    <a:pt x="51" y="27"/>
                  </a:lnTo>
                  <a:lnTo>
                    <a:pt x="51" y="25"/>
                  </a:lnTo>
                  <a:lnTo>
                    <a:pt x="51" y="23"/>
                  </a:lnTo>
                  <a:lnTo>
                    <a:pt x="50" y="21"/>
                  </a:lnTo>
                  <a:lnTo>
                    <a:pt x="9" y="0"/>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76" name="Freeform 96"/>
            <p:cNvSpPr>
              <a:spLocks/>
            </p:cNvSpPr>
            <p:nvPr/>
          </p:nvSpPr>
          <p:spPr bwMode="auto">
            <a:xfrm>
              <a:off x="3545" y="3388"/>
              <a:ext cx="26" cy="17"/>
            </a:xfrm>
            <a:custGeom>
              <a:avLst/>
              <a:gdLst>
                <a:gd name="T0" fmla="*/ 9 w 52"/>
                <a:gd name="T1" fmla="*/ 2 h 35"/>
                <a:gd name="T2" fmla="*/ 7 w 52"/>
                <a:gd name="T3" fmla="*/ 0 h 35"/>
                <a:gd name="T4" fmla="*/ 5 w 52"/>
                <a:gd name="T5" fmla="*/ 0 h 35"/>
                <a:gd name="T6" fmla="*/ 4 w 52"/>
                <a:gd name="T7" fmla="*/ 2 h 35"/>
                <a:gd name="T8" fmla="*/ 2 w 52"/>
                <a:gd name="T9" fmla="*/ 4 h 35"/>
                <a:gd name="T10" fmla="*/ 0 w 52"/>
                <a:gd name="T11" fmla="*/ 6 h 35"/>
                <a:gd name="T12" fmla="*/ 0 w 52"/>
                <a:gd name="T13" fmla="*/ 8 h 35"/>
                <a:gd name="T14" fmla="*/ 2 w 52"/>
                <a:gd name="T15" fmla="*/ 10 h 35"/>
                <a:gd name="T16" fmla="*/ 4 w 52"/>
                <a:gd name="T17" fmla="*/ 12 h 35"/>
                <a:gd name="T18" fmla="*/ 44 w 52"/>
                <a:gd name="T19" fmla="*/ 33 h 35"/>
                <a:gd name="T20" fmla="*/ 46 w 52"/>
                <a:gd name="T21" fmla="*/ 35 h 35"/>
                <a:gd name="T22" fmla="*/ 48 w 52"/>
                <a:gd name="T23" fmla="*/ 35 h 35"/>
                <a:gd name="T24" fmla="*/ 50 w 52"/>
                <a:gd name="T25" fmla="*/ 33 h 35"/>
                <a:gd name="T26" fmla="*/ 52 w 52"/>
                <a:gd name="T27" fmla="*/ 31 h 35"/>
                <a:gd name="T28" fmla="*/ 52 w 52"/>
                <a:gd name="T29" fmla="*/ 29 h 35"/>
                <a:gd name="T30" fmla="*/ 52 w 52"/>
                <a:gd name="T31" fmla="*/ 27 h 35"/>
                <a:gd name="T32" fmla="*/ 52 w 52"/>
                <a:gd name="T33" fmla="*/ 25 h 35"/>
                <a:gd name="T34" fmla="*/ 50 w 52"/>
                <a:gd name="T35" fmla="*/ 23 h 35"/>
                <a:gd name="T36" fmla="*/ 9 w 52"/>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35">
                  <a:moveTo>
                    <a:pt x="9" y="2"/>
                  </a:moveTo>
                  <a:lnTo>
                    <a:pt x="7" y="0"/>
                  </a:lnTo>
                  <a:lnTo>
                    <a:pt x="5" y="0"/>
                  </a:lnTo>
                  <a:lnTo>
                    <a:pt x="4" y="2"/>
                  </a:lnTo>
                  <a:lnTo>
                    <a:pt x="2" y="4"/>
                  </a:lnTo>
                  <a:lnTo>
                    <a:pt x="0" y="6"/>
                  </a:lnTo>
                  <a:lnTo>
                    <a:pt x="0" y="8"/>
                  </a:lnTo>
                  <a:lnTo>
                    <a:pt x="2" y="10"/>
                  </a:lnTo>
                  <a:lnTo>
                    <a:pt x="4" y="12"/>
                  </a:lnTo>
                  <a:lnTo>
                    <a:pt x="44" y="33"/>
                  </a:lnTo>
                  <a:lnTo>
                    <a:pt x="46" y="35"/>
                  </a:lnTo>
                  <a:lnTo>
                    <a:pt x="48" y="35"/>
                  </a:lnTo>
                  <a:lnTo>
                    <a:pt x="50" y="33"/>
                  </a:lnTo>
                  <a:lnTo>
                    <a:pt x="52" y="31"/>
                  </a:lnTo>
                  <a:lnTo>
                    <a:pt x="52" y="29"/>
                  </a:lnTo>
                  <a:lnTo>
                    <a:pt x="52" y="27"/>
                  </a:lnTo>
                  <a:lnTo>
                    <a:pt x="52" y="25"/>
                  </a:lnTo>
                  <a:lnTo>
                    <a:pt x="50" y="23"/>
                  </a:lnTo>
                  <a:lnTo>
                    <a:pt x="9" y="2"/>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77" name="Freeform 97"/>
            <p:cNvSpPr>
              <a:spLocks/>
            </p:cNvSpPr>
            <p:nvPr/>
          </p:nvSpPr>
          <p:spPr bwMode="auto">
            <a:xfrm>
              <a:off x="3581" y="3407"/>
              <a:ext cx="27" cy="18"/>
            </a:xfrm>
            <a:custGeom>
              <a:avLst/>
              <a:gdLst>
                <a:gd name="T0" fmla="*/ 9 w 53"/>
                <a:gd name="T1" fmla="*/ 1 h 34"/>
                <a:gd name="T2" fmla="*/ 7 w 53"/>
                <a:gd name="T3" fmla="*/ 0 h 34"/>
                <a:gd name="T4" fmla="*/ 5 w 53"/>
                <a:gd name="T5" fmla="*/ 0 h 34"/>
                <a:gd name="T6" fmla="*/ 4 w 53"/>
                <a:gd name="T7" fmla="*/ 1 h 34"/>
                <a:gd name="T8" fmla="*/ 2 w 53"/>
                <a:gd name="T9" fmla="*/ 3 h 34"/>
                <a:gd name="T10" fmla="*/ 0 w 53"/>
                <a:gd name="T11" fmla="*/ 5 h 34"/>
                <a:gd name="T12" fmla="*/ 0 w 53"/>
                <a:gd name="T13" fmla="*/ 7 h 34"/>
                <a:gd name="T14" fmla="*/ 2 w 53"/>
                <a:gd name="T15" fmla="*/ 9 h 34"/>
                <a:gd name="T16" fmla="*/ 4 w 53"/>
                <a:gd name="T17" fmla="*/ 11 h 34"/>
                <a:gd name="T18" fmla="*/ 44 w 53"/>
                <a:gd name="T19" fmla="*/ 32 h 34"/>
                <a:gd name="T20" fmla="*/ 46 w 53"/>
                <a:gd name="T21" fmla="*/ 34 h 34"/>
                <a:gd name="T22" fmla="*/ 48 w 53"/>
                <a:gd name="T23" fmla="*/ 34 h 34"/>
                <a:gd name="T24" fmla="*/ 50 w 53"/>
                <a:gd name="T25" fmla="*/ 32 h 34"/>
                <a:gd name="T26" fmla="*/ 52 w 53"/>
                <a:gd name="T27" fmla="*/ 30 h 34"/>
                <a:gd name="T28" fmla="*/ 53 w 53"/>
                <a:gd name="T29" fmla="*/ 28 h 34"/>
                <a:gd name="T30" fmla="*/ 53 w 53"/>
                <a:gd name="T31" fmla="*/ 26 h 34"/>
                <a:gd name="T32" fmla="*/ 52 w 53"/>
                <a:gd name="T33" fmla="*/ 24 h 34"/>
                <a:gd name="T34" fmla="*/ 50 w 53"/>
                <a:gd name="T35" fmla="*/ 23 h 34"/>
                <a:gd name="T36" fmla="*/ 9 w 53"/>
                <a:gd name="T37"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4">
                  <a:moveTo>
                    <a:pt x="9" y="1"/>
                  </a:moveTo>
                  <a:lnTo>
                    <a:pt x="7" y="0"/>
                  </a:lnTo>
                  <a:lnTo>
                    <a:pt x="5" y="0"/>
                  </a:lnTo>
                  <a:lnTo>
                    <a:pt x="4" y="1"/>
                  </a:lnTo>
                  <a:lnTo>
                    <a:pt x="2" y="3"/>
                  </a:lnTo>
                  <a:lnTo>
                    <a:pt x="0" y="5"/>
                  </a:lnTo>
                  <a:lnTo>
                    <a:pt x="0" y="7"/>
                  </a:lnTo>
                  <a:lnTo>
                    <a:pt x="2" y="9"/>
                  </a:lnTo>
                  <a:lnTo>
                    <a:pt x="4" y="11"/>
                  </a:lnTo>
                  <a:lnTo>
                    <a:pt x="44" y="32"/>
                  </a:lnTo>
                  <a:lnTo>
                    <a:pt x="46" y="34"/>
                  </a:lnTo>
                  <a:lnTo>
                    <a:pt x="48" y="34"/>
                  </a:lnTo>
                  <a:lnTo>
                    <a:pt x="50" y="32"/>
                  </a:lnTo>
                  <a:lnTo>
                    <a:pt x="52" y="30"/>
                  </a:lnTo>
                  <a:lnTo>
                    <a:pt x="53" y="28"/>
                  </a:lnTo>
                  <a:lnTo>
                    <a:pt x="53" y="26"/>
                  </a:lnTo>
                  <a:lnTo>
                    <a:pt x="52" y="24"/>
                  </a:lnTo>
                  <a:lnTo>
                    <a:pt x="50" y="23"/>
                  </a:lnTo>
                  <a:lnTo>
                    <a:pt x="9" y="1"/>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78" name="Freeform 98"/>
            <p:cNvSpPr>
              <a:spLocks/>
            </p:cNvSpPr>
            <p:nvPr/>
          </p:nvSpPr>
          <p:spPr bwMode="auto">
            <a:xfrm>
              <a:off x="3616" y="3426"/>
              <a:ext cx="21" cy="14"/>
            </a:xfrm>
            <a:custGeom>
              <a:avLst/>
              <a:gdLst>
                <a:gd name="T0" fmla="*/ 9 w 40"/>
                <a:gd name="T1" fmla="*/ 2 h 27"/>
                <a:gd name="T2" fmla="*/ 7 w 40"/>
                <a:gd name="T3" fmla="*/ 0 h 27"/>
                <a:gd name="T4" fmla="*/ 6 w 40"/>
                <a:gd name="T5" fmla="*/ 0 h 27"/>
                <a:gd name="T6" fmla="*/ 4 w 40"/>
                <a:gd name="T7" fmla="*/ 2 h 27"/>
                <a:gd name="T8" fmla="*/ 2 w 40"/>
                <a:gd name="T9" fmla="*/ 4 h 27"/>
                <a:gd name="T10" fmla="*/ 0 w 40"/>
                <a:gd name="T11" fmla="*/ 6 h 27"/>
                <a:gd name="T12" fmla="*/ 0 w 40"/>
                <a:gd name="T13" fmla="*/ 8 h 27"/>
                <a:gd name="T14" fmla="*/ 2 w 40"/>
                <a:gd name="T15" fmla="*/ 10 h 27"/>
                <a:gd name="T16" fmla="*/ 4 w 40"/>
                <a:gd name="T17" fmla="*/ 11 h 27"/>
                <a:gd name="T18" fmla="*/ 32 w 40"/>
                <a:gd name="T19" fmla="*/ 27 h 27"/>
                <a:gd name="T20" fmla="*/ 34 w 40"/>
                <a:gd name="T21" fmla="*/ 27 h 27"/>
                <a:gd name="T22" fmla="*/ 34 w 40"/>
                <a:gd name="T23" fmla="*/ 27 h 27"/>
                <a:gd name="T24" fmla="*/ 36 w 40"/>
                <a:gd name="T25" fmla="*/ 25 h 27"/>
                <a:gd name="T26" fmla="*/ 38 w 40"/>
                <a:gd name="T27" fmla="*/ 23 h 27"/>
                <a:gd name="T28" fmla="*/ 40 w 40"/>
                <a:gd name="T29" fmla="*/ 21 h 27"/>
                <a:gd name="T30" fmla="*/ 40 w 40"/>
                <a:gd name="T31" fmla="*/ 21 h 27"/>
                <a:gd name="T32" fmla="*/ 38 w 40"/>
                <a:gd name="T33" fmla="*/ 19 h 27"/>
                <a:gd name="T34" fmla="*/ 38 w 40"/>
                <a:gd name="T35" fmla="*/ 17 h 27"/>
                <a:gd name="T36" fmla="*/ 9 w 40"/>
                <a:gd name="T37"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7">
                  <a:moveTo>
                    <a:pt x="9" y="2"/>
                  </a:moveTo>
                  <a:lnTo>
                    <a:pt x="7" y="0"/>
                  </a:lnTo>
                  <a:lnTo>
                    <a:pt x="6" y="0"/>
                  </a:lnTo>
                  <a:lnTo>
                    <a:pt x="4" y="2"/>
                  </a:lnTo>
                  <a:lnTo>
                    <a:pt x="2" y="4"/>
                  </a:lnTo>
                  <a:lnTo>
                    <a:pt x="0" y="6"/>
                  </a:lnTo>
                  <a:lnTo>
                    <a:pt x="0" y="8"/>
                  </a:lnTo>
                  <a:lnTo>
                    <a:pt x="2" y="10"/>
                  </a:lnTo>
                  <a:lnTo>
                    <a:pt x="4" y="11"/>
                  </a:lnTo>
                  <a:lnTo>
                    <a:pt x="32" y="27"/>
                  </a:lnTo>
                  <a:lnTo>
                    <a:pt x="34" y="27"/>
                  </a:lnTo>
                  <a:lnTo>
                    <a:pt x="34" y="27"/>
                  </a:lnTo>
                  <a:lnTo>
                    <a:pt x="36" y="25"/>
                  </a:lnTo>
                  <a:lnTo>
                    <a:pt x="38" y="23"/>
                  </a:lnTo>
                  <a:lnTo>
                    <a:pt x="40" y="21"/>
                  </a:lnTo>
                  <a:lnTo>
                    <a:pt x="40" y="21"/>
                  </a:lnTo>
                  <a:lnTo>
                    <a:pt x="38" y="19"/>
                  </a:lnTo>
                  <a:lnTo>
                    <a:pt x="38" y="17"/>
                  </a:lnTo>
                  <a:lnTo>
                    <a:pt x="9" y="2"/>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7380" name="Freeform 100"/>
          <p:cNvSpPr>
            <a:spLocks/>
          </p:cNvSpPr>
          <p:nvPr/>
        </p:nvSpPr>
        <p:spPr bwMode="auto">
          <a:xfrm>
            <a:off x="2911475" y="3879850"/>
            <a:ext cx="460375" cy="588963"/>
          </a:xfrm>
          <a:custGeom>
            <a:avLst/>
            <a:gdLst>
              <a:gd name="T0" fmla="*/ 0 w 582"/>
              <a:gd name="T1" fmla="*/ 533 h 741"/>
              <a:gd name="T2" fmla="*/ 175 w 582"/>
              <a:gd name="T3" fmla="*/ 741 h 741"/>
              <a:gd name="T4" fmla="*/ 175 w 582"/>
              <a:gd name="T5" fmla="*/ 641 h 741"/>
              <a:gd name="T6" fmla="*/ 248 w 582"/>
              <a:gd name="T7" fmla="*/ 641 h 741"/>
              <a:gd name="T8" fmla="*/ 282 w 582"/>
              <a:gd name="T9" fmla="*/ 639 h 741"/>
              <a:gd name="T10" fmla="*/ 315 w 582"/>
              <a:gd name="T11" fmla="*/ 635 h 741"/>
              <a:gd name="T12" fmla="*/ 348 w 582"/>
              <a:gd name="T13" fmla="*/ 627 h 741"/>
              <a:gd name="T14" fmla="*/ 378 w 582"/>
              <a:gd name="T15" fmla="*/ 616 h 741"/>
              <a:gd name="T16" fmla="*/ 407 w 582"/>
              <a:gd name="T17" fmla="*/ 603 h 741"/>
              <a:gd name="T18" fmla="*/ 434 w 582"/>
              <a:gd name="T19" fmla="*/ 587 h 741"/>
              <a:gd name="T20" fmla="*/ 461 w 582"/>
              <a:gd name="T21" fmla="*/ 568 h 741"/>
              <a:gd name="T22" fmla="*/ 484 w 582"/>
              <a:gd name="T23" fmla="*/ 549 h 741"/>
              <a:gd name="T24" fmla="*/ 505 w 582"/>
              <a:gd name="T25" fmla="*/ 526 h 741"/>
              <a:gd name="T26" fmla="*/ 524 w 582"/>
              <a:gd name="T27" fmla="*/ 501 h 741"/>
              <a:gd name="T28" fmla="*/ 542 w 582"/>
              <a:gd name="T29" fmla="*/ 476 h 741"/>
              <a:gd name="T30" fmla="*/ 555 w 582"/>
              <a:gd name="T31" fmla="*/ 447 h 741"/>
              <a:gd name="T32" fmla="*/ 566 w 582"/>
              <a:gd name="T33" fmla="*/ 418 h 741"/>
              <a:gd name="T34" fmla="*/ 574 w 582"/>
              <a:gd name="T35" fmla="*/ 387 h 741"/>
              <a:gd name="T36" fmla="*/ 580 w 582"/>
              <a:gd name="T37" fmla="*/ 357 h 741"/>
              <a:gd name="T38" fmla="*/ 582 w 582"/>
              <a:gd name="T39" fmla="*/ 324 h 741"/>
              <a:gd name="T40" fmla="*/ 582 w 582"/>
              <a:gd name="T41" fmla="*/ 0 h 741"/>
              <a:gd name="T42" fmla="*/ 407 w 582"/>
              <a:gd name="T43" fmla="*/ 0 h 741"/>
              <a:gd name="T44" fmla="*/ 407 w 582"/>
              <a:gd name="T45" fmla="*/ 324 h 741"/>
              <a:gd name="T46" fmla="*/ 403 w 582"/>
              <a:gd name="T47" fmla="*/ 343 h 741"/>
              <a:gd name="T48" fmla="*/ 396 w 582"/>
              <a:gd name="T49" fmla="*/ 363 h 741"/>
              <a:gd name="T50" fmla="*/ 380 w 582"/>
              <a:gd name="T51" fmla="*/ 380 h 741"/>
              <a:gd name="T52" fmla="*/ 361 w 582"/>
              <a:gd name="T53" fmla="*/ 395 h 741"/>
              <a:gd name="T54" fmla="*/ 338 w 582"/>
              <a:gd name="T55" fmla="*/ 407 h 741"/>
              <a:gd name="T56" fmla="*/ 309 w 582"/>
              <a:gd name="T57" fmla="*/ 416 h 741"/>
              <a:gd name="T58" fmla="*/ 280 w 582"/>
              <a:gd name="T59" fmla="*/ 422 h 741"/>
              <a:gd name="T60" fmla="*/ 248 w 582"/>
              <a:gd name="T61" fmla="*/ 424 h 741"/>
              <a:gd name="T62" fmla="*/ 175 w 582"/>
              <a:gd name="T63" fmla="*/ 424 h 741"/>
              <a:gd name="T64" fmla="*/ 175 w 582"/>
              <a:gd name="T65" fmla="*/ 324 h 741"/>
              <a:gd name="T66" fmla="*/ 0 w 582"/>
              <a:gd name="T67" fmla="*/ 53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2" h="741">
                <a:moveTo>
                  <a:pt x="0" y="533"/>
                </a:moveTo>
                <a:lnTo>
                  <a:pt x="175" y="741"/>
                </a:lnTo>
                <a:lnTo>
                  <a:pt x="175" y="641"/>
                </a:lnTo>
                <a:lnTo>
                  <a:pt x="248" y="641"/>
                </a:lnTo>
                <a:lnTo>
                  <a:pt x="282" y="639"/>
                </a:lnTo>
                <a:lnTo>
                  <a:pt x="315" y="635"/>
                </a:lnTo>
                <a:lnTo>
                  <a:pt x="348" y="627"/>
                </a:lnTo>
                <a:lnTo>
                  <a:pt x="378" y="616"/>
                </a:lnTo>
                <a:lnTo>
                  <a:pt x="407" y="603"/>
                </a:lnTo>
                <a:lnTo>
                  <a:pt x="434" y="587"/>
                </a:lnTo>
                <a:lnTo>
                  <a:pt x="461" y="568"/>
                </a:lnTo>
                <a:lnTo>
                  <a:pt x="484" y="549"/>
                </a:lnTo>
                <a:lnTo>
                  <a:pt x="505" y="526"/>
                </a:lnTo>
                <a:lnTo>
                  <a:pt x="524" y="501"/>
                </a:lnTo>
                <a:lnTo>
                  <a:pt x="542" y="476"/>
                </a:lnTo>
                <a:lnTo>
                  <a:pt x="555" y="447"/>
                </a:lnTo>
                <a:lnTo>
                  <a:pt x="566" y="418"/>
                </a:lnTo>
                <a:lnTo>
                  <a:pt x="574" y="387"/>
                </a:lnTo>
                <a:lnTo>
                  <a:pt x="580" y="357"/>
                </a:lnTo>
                <a:lnTo>
                  <a:pt x="582" y="324"/>
                </a:lnTo>
                <a:lnTo>
                  <a:pt x="582" y="0"/>
                </a:lnTo>
                <a:lnTo>
                  <a:pt x="407" y="0"/>
                </a:lnTo>
                <a:lnTo>
                  <a:pt x="407" y="324"/>
                </a:lnTo>
                <a:lnTo>
                  <a:pt x="403" y="343"/>
                </a:lnTo>
                <a:lnTo>
                  <a:pt x="396" y="363"/>
                </a:lnTo>
                <a:lnTo>
                  <a:pt x="380" y="380"/>
                </a:lnTo>
                <a:lnTo>
                  <a:pt x="361" y="395"/>
                </a:lnTo>
                <a:lnTo>
                  <a:pt x="338" y="407"/>
                </a:lnTo>
                <a:lnTo>
                  <a:pt x="309" y="416"/>
                </a:lnTo>
                <a:lnTo>
                  <a:pt x="280" y="422"/>
                </a:lnTo>
                <a:lnTo>
                  <a:pt x="248" y="424"/>
                </a:lnTo>
                <a:lnTo>
                  <a:pt x="175" y="424"/>
                </a:lnTo>
                <a:lnTo>
                  <a:pt x="175" y="324"/>
                </a:lnTo>
                <a:lnTo>
                  <a:pt x="0" y="533"/>
                </a:lnTo>
                <a:close/>
              </a:path>
            </a:pathLst>
          </a:custGeom>
          <a:solidFill>
            <a:srgbClr val="FFFF99"/>
          </a:solidFill>
          <a:ln w="9525">
            <a:solidFill>
              <a:srgbClr val="000000"/>
            </a:solidFill>
            <a:prstDash val="solid"/>
            <a:round/>
            <a:headEnd/>
            <a:tailEnd/>
          </a:ln>
        </p:spPr>
        <p:txBody>
          <a:bodyPr/>
          <a:lstStyle/>
          <a:p>
            <a:endParaRPr lang="en-US"/>
          </a:p>
        </p:txBody>
      </p:sp>
      <p:sp>
        <p:nvSpPr>
          <p:cNvPr id="97381" name="Freeform 101"/>
          <p:cNvSpPr>
            <a:spLocks/>
          </p:cNvSpPr>
          <p:nvPr/>
        </p:nvSpPr>
        <p:spPr bwMode="auto">
          <a:xfrm>
            <a:off x="4495800" y="3862388"/>
            <a:ext cx="460375" cy="587375"/>
          </a:xfrm>
          <a:custGeom>
            <a:avLst/>
            <a:gdLst>
              <a:gd name="T0" fmla="*/ 580 w 580"/>
              <a:gd name="T1" fmla="*/ 533 h 741"/>
              <a:gd name="T2" fmla="*/ 405 w 580"/>
              <a:gd name="T3" fmla="*/ 741 h 741"/>
              <a:gd name="T4" fmla="*/ 405 w 580"/>
              <a:gd name="T5" fmla="*/ 641 h 741"/>
              <a:gd name="T6" fmla="*/ 334 w 580"/>
              <a:gd name="T7" fmla="*/ 641 h 741"/>
              <a:gd name="T8" fmla="*/ 300 w 580"/>
              <a:gd name="T9" fmla="*/ 639 h 741"/>
              <a:gd name="T10" fmla="*/ 267 w 580"/>
              <a:gd name="T11" fmla="*/ 635 h 741"/>
              <a:gd name="T12" fmla="*/ 234 w 580"/>
              <a:gd name="T13" fmla="*/ 627 h 741"/>
              <a:gd name="T14" fmla="*/ 204 w 580"/>
              <a:gd name="T15" fmla="*/ 616 h 741"/>
              <a:gd name="T16" fmla="*/ 175 w 580"/>
              <a:gd name="T17" fmla="*/ 602 h 741"/>
              <a:gd name="T18" fmla="*/ 148 w 580"/>
              <a:gd name="T19" fmla="*/ 587 h 741"/>
              <a:gd name="T20" fmla="*/ 121 w 580"/>
              <a:gd name="T21" fmla="*/ 568 h 741"/>
              <a:gd name="T22" fmla="*/ 98 w 580"/>
              <a:gd name="T23" fmla="*/ 549 h 741"/>
              <a:gd name="T24" fmla="*/ 77 w 580"/>
              <a:gd name="T25" fmla="*/ 526 h 741"/>
              <a:gd name="T26" fmla="*/ 58 w 580"/>
              <a:gd name="T27" fmla="*/ 501 h 741"/>
              <a:gd name="T28" fmla="*/ 40 w 580"/>
              <a:gd name="T29" fmla="*/ 476 h 741"/>
              <a:gd name="T30" fmla="*/ 27 w 580"/>
              <a:gd name="T31" fmla="*/ 447 h 741"/>
              <a:gd name="T32" fmla="*/ 15 w 580"/>
              <a:gd name="T33" fmla="*/ 418 h 741"/>
              <a:gd name="T34" fmla="*/ 8 w 580"/>
              <a:gd name="T35" fmla="*/ 387 h 741"/>
              <a:gd name="T36" fmla="*/ 2 w 580"/>
              <a:gd name="T37" fmla="*/ 357 h 741"/>
              <a:gd name="T38" fmla="*/ 0 w 580"/>
              <a:gd name="T39" fmla="*/ 324 h 741"/>
              <a:gd name="T40" fmla="*/ 0 w 580"/>
              <a:gd name="T41" fmla="*/ 0 h 741"/>
              <a:gd name="T42" fmla="*/ 175 w 580"/>
              <a:gd name="T43" fmla="*/ 0 h 741"/>
              <a:gd name="T44" fmla="*/ 175 w 580"/>
              <a:gd name="T45" fmla="*/ 324 h 741"/>
              <a:gd name="T46" fmla="*/ 179 w 580"/>
              <a:gd name="T47" fmla="*/ 343 h 741"/>
              <a:gd name="T48" fmla="*/ 188 w 580"/>
              <a:gd name="T49" fmla="*/ 362 h 741"/>
              <a:gd name="T50" fmla="*/ 202 w 580"/>
              <a:gd name="T51" fmla="*/ 380 h 741"/>
              <a:gd name="T52" fmla="*/ 221 w 580"/>
              <a:gd name="T53" fmla="*/ 395 h 741"/>
              <a:gd name="T54" fmla="*/ 246 w 580"/>
              <a:gd name="T55" fmla="*/ 407 h 741"/>
              <a:gd name="T56" fmla="*/ 273 w 580"/>
              <a:gd name="T57" fmla="*/ 416 h 741"/>
              <a:gd name="T58" fmla="*/ 301 w 580"/>
              <a:gd name="T59" fmla="*/ 422 h 741"/>
              <a:gd name="T60" fmla="*/ 334 w 580"/>
              <a:gd name="T61" fmla="*/ 424 h 741"/>
              <a:gd name="T62" fmla="*/ 405 w 580"/>
              <a:gd name="T63" fmla="*/ 424 h 741"/>
              <a:gd name="T64" fmla="*/ 407 w 580"/>
              <a:gd name="T65" fmla="*/ 324 h 741"/>
              <a:gd name="T66" fmla="*/ 580 w 580"/>
              <a:gd name="T67" fmla="*/ 533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741">
                <a:moveTo>
                  <a:pt x="580" y="533"/>
                </a:moveTo>
                <a:lnTo>
                  <a:pt x="405" y="741"/>
                </a:lnTo>
                <a:lnTo>
                  <a:pt x="405" y="641"/>
                </a:lnTo>
                <a:lnTo>
                  <a:pt x="334" y="641"/>
                </a:lnTo>
                <a:lnTo>
                  <a:pt x="300" y="639"/>
                </a:lnTo>
                <a:lnTo>
                  <a:pt x="267" y="635"/>
                </a:lnTo>
                <a:lnTo>
                  <a:pt x="234" y="627"/>
                </a:lnTo>
                <a:lnTo>
                  <a:pt x="204" y="616"/>
                </a:lnTo>
                <a:lnTo>
                  <a:pt x="175" y="602"/>
                </a:lnTo>
                <a:lnTo>
                  <a:pt x="148" y="587"/>
                </a:lnTo>
                <a:lnTo>
                  <a:pt x="121" y="568"/>
                </a:lnTo>
                <a:lnTo>
                  <a:pt x="98" y="549"/>
                </a:lnTo>
                <a:lnTo>
                  <a:pt x="77" y="526"/>
                </a:lnTo>
                <a:lnTo>
                  <a:pt x="58" y="501"/>
                </a:lnTo>
                <a:lnTo>
                  <a:pt x="40" y="476"/>
                </a:lnTo>
                <a:lnTo>
                  <a:pt x="27" y="447"/>
                </a:lnTo>
                <a:lnTo>
                  <a:pt x="15" y="418"/>
                </a:lnTo>
                <a:lnTo>
                  <a:pt x="8" y="387"/>
                </a:lnTo>
                <a:lnTo>
                  <a:pt x="2" y="357"/>
                </a:lnTo>
                <a:lnTo>
                  <a:pt x="0" y="324"/>
                </a:lnTo>
                <a:lnTo>
                  <a:pt x="0" y="0"/>
                </a:lnTo>
                <a:lnTo>
                  <a:pt x="175" y="0"/>
                </a:lnTo>
                <a:lnTo>
                  <a:pt x="175" y="324"/>
                </a:lnTo>
                <a:lnTo>
                  <a:pt x="179" y="343"/>
                </a:lnTo>
                <a:lnTo>
                  <a:pt x="188" y="362"/>
                </a:lnTo>
                <a:lnTo>
                  <a:pt x="202" y="380"/>
                </a:lnTo>
                <a:lnTo>
                  <a:pt x="221" y="395"/>
                </a:lnTo>
                <a:lnTo>
                  <a:pt x="246" y="407"/>
                </a:lnTo>
                <a:lnTo>
                  <a:pt x="273" y="416"/>
                </a:lnTo>
                <a:lnTo>
                  <a:pt x="301" y="422"/>
                </a:lnTo>
                <a:lnTo>
                  <a:pt x="334" y="424"/>
                </a:lnTo>
                <a:lnTo>
                  <a:pt x="405" y="424"/>
                </a:lnTo>
                <a:lnTo>
                  <a:pt x="407" y="324"/>
                </a:lnTo>
                <a:lnTo>
                  <a:pt x="580" y="533"/>
                </a:lnTo>
                <a:close/>
              </a:path>
            </a:pathLst>
          </a:custGeom>
          <a:solidFill>
            <a:srgbClr val="FFFF99"/>
          </a:solidFill>
          <a:ln w="9525">
            <a:solidFill>
              <a:srgbClr val="000000"/>
            </a:solidFill>
            <a:prstDash val="solid"/>
            <a:round/>
            <a:headEnd/>
            <a:tailEnd/>
          </a:ln>
        </p:spPr>
        <p:txBody>
          <a:bodyPr/>
          <a:lstStyle/>
          <a:p>
            <a:endParaRPr lang="en-US"/>
          </a:p>
        </p:txBody>
      </p:sp>
      <p:grpSp>
        <p:nvGrpSpPr>
          <p:cNvPr id="97384" name="Group 104"/>
          <p:cNvGrpSpPr>
            <a:grpSpLocks/>
          </p:cNvGrpSpPr>
          <p:nvPr/>
        </p:nvGrpSpPr>
        <p:grpSpPr bwMode="auto">
          <a:xfrm>
            <a:off x="3201988" y="4543425"/>
            <a:ext cx="222250" cy="185738"/>
            <a:chOff x="2017" y="2862"/>
            <a:chExt cx="140" cy="117"/>
          </a:xfrm>
        </p:grpSpPr>
        <p:sp>
          <p:nvSpPr>
            <p:cNvPr id="97382" name="Oval 102"/>
            <p:cNvSpPr>
              <a:spLocks noChangeArrowheads="1"/>
            </p:cNvSpPr>
            <p:nvPr/>
          </p:nvSpPr>
          <p:spPr bwMode="auto">
            <a:xfrm>
              <a:off x="2017" y="2862"/>
              <a:ext cx="140" cy="117"/>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83" name="Oval 103"/>
            <p:cNvSpPr>
              <a:spLocks noChangeArrowheads="1"/>
            </p:cNvSpPr>
            <p:nvPr/>
          </p:nvSpPr>
          <p:spPr bwMode="auto">
            <a:xfrm>
              <a:off x="2017" y="2862"/>
              <a:ext cx="140" cy="117"/>
            </a:xfrm>
            <a:prstGeom prst="ellipse">
              <a:avLst/>
            </a:prstGeom>
            <a:solidFill>
              <a:srgbClr val="FFFF99"/>
            </a:solidFill>
            <a:ln w="9525">
              <a:solidFill>
                <a:srgbClr val="000000"/>
              </a:solidFill>
              <a:round/>
              <a:headEnd/>
              <a:tailEnd/>
            </a:ln>
          </p:spPr>
          <p:txBody>
            <a:bodyPr/>
            <a:lstStyle/>
            <a:p>
              <a:endParaRPr lang="en-US"/>
            </a:p>
          </p:txBody>
        </p:sp>
      </p:grpSp>
      <p:grpSp>
        <p:nvGrpSpPr>
          <p:cNvPr id="97387" name="Group 107"/>
          <p:cNvGrpSpPr>
            <a:grpSpLocks/>
          </p:cNvGrpSpPr>
          <p:nvPr/>
        </p:nvGrpSpPr>
        <p:grpSpPr bwMode="auto">
          <a:xfrm>
            <a:off x="3613150" y="4543425"/>
            <a:ext cx="220663" cy="185738"/>
            <a:chOff x="2276" y="2862"/>
            <a:chExt cx="139" cy="117"/>
          </a:xfrm>
        </p:grpSpPr>
        <p:sp>
          <p:nvSpPr>
            <p:cNvPr id="97385" name="Oval 105"/>
            <p:cNvSpPr>
              <a:spLocks noChangeArrowheads="1"/>
            </p:cNvSpPr>
            <p:nvPr/>
          </p:nvSpPr>
          <p:spPr bwMode="auto">
            <a:xfrm>
              <a:off x="2276" y="2862"/>
              <a:ext cx="139" cy="117"/>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86" name="Oval 106"/>
            <p:cNvSpPr>
              <a:spLocks noChangeArrowheads="1"/>
            </p:cNvSpPr>
            <p:nvPr/>
          </p:nvSpPr>
          <p:spPr bwMode="auto">
            <a:xfrm>
              <a:off x="2276" y="2862"/>
              <a:ext cx="139" cy="117"/>
            </a:xfrm>
            <a:prstGeom prst="ellipse">
              <a:avLst/>
            </a:prstGeom>
            <a:solidFill>
              <a:srgbClr val="FFFF99"/>
            </a:solidFill>
            <a:ln w="9525">
              <a:solidFill>
                <a:srgbClr val="000000"/>
              </a:solidFill>
              <a:round/>
              <a:headEnd/>
              <a:tailEnd/>
            </a:ln>
          </p:spPr>
          <p:txBody>
            <a:bodyPr/>
            <a:lstStyle/>
            <a:p>
              <a:endParaRPr lang="en-US"/>
            </a:p>
          </p:txBody>
        </p:sp>
      </p:grpSp>
      <p:grpSp>
        <p:nvGrpSpPr>
          <p:cNvPr id="97390" name="Group 110"/>
          <p:cNvGrpSpPr>
            <a:grpSpLocks/>
          </p:cNvGrpSpPr>
          <p:nvPr/>
        </p:nvGrpSpPr>
        <p:grpSpPr bwMode="auto">
          <a:xfrm>
            <a:off x="4033838" y="4560888"/>
            <a:ext cx="222250" cy="187325"/>
            <a:chOff x="2541" y="2873"/>
            <a:chExt cx="140" cy="118"/>
          </a:xfrm>
        </p:grpSpPr>
        <p:sp>
          <p:nvSpPr>
            <p:cNvPr id="97388" name="Oval 108"/>
            <p:cNvSpPr>
              <a:spLocks noChangeArrowheads="1"/>
            </p:cNvSpPr>
            <p:nvPr/>
          </p:nvSpPr>
          <p:spPr bwMode="auto">
            <a:xfrm>
              <a:off x="2541" y="2873"/>
              <a:ext cx="140" cy="118"/>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89" name="Oval 109"/>
            <p:cNvSpPr>
              <a:spLocks noChangeArrowheads="1"/>
            </p:cNvSpPr>
            <p:nvPr/>
          </p:nvSpPr>
          <p:spPr bwMode="auto">
            <a:xfrm>
              <a:off x="2541" y="2873"/>
              <a:ext cx="140" cy="118"/>
            </a:xfrm>
            <a:prstGeom prst="ellipse">
              <a:avLst/>
            </a:prstGeom>
            <a:solidFill>
              <a:srgbClr val="FFFF99"/>
            </a:solidFill>
            <a:ln w="9525">
              <a:solidFill>
                <a:srgbClr val="000000"/>
              </a:solidFill>
              <a:round/>
              <a:headEnd/>
              <a:tailEnd/>
            </a:ln>
          </p:spPr>
          <p:txBody>
            <a:bodyPr/>
            <a:lstStyle/>
            <a:p>
              <a:endParaRPr lang="en-US"/>
            </a:p>
          </p:txBody>
        </p:sp>
      </p:grpSp>
      <p:grpSp>
        <p:nvGrpSpPr>
          <p:cNvPr id="97393" name="Group 113"/>
          <p:cNvGrpSpPr>
            <a:grpSpLocks/>
          </p:cNvGrpSpPr>
          <p:nvPr/>
        </p:nvGrpSpPr>
        <p:grpSpPr bwMode="auto">
          <a:xfrm>
            <a:off x="3784600" y="4533900"/>
            <a:ext cx="222250" cy="185738"/>
            <a:chOff x="2384" y="2856"/>
            <a:chExt cx="140" cy="117"/>
          </a:xfrm>
        </p:grpSpPr>
        <p:sp>
          <p:nvSpPr>
            <p:cNvPr id="97391" name="Oval 111"/>
            <p:cNvSpPr>
              <a:spLocks noChangeArrowheads="1"/>
            </p:cNvSpPr>
            <p:nvPr/>
          </p:nvSpPr>
          <p:spPr bwMode="auto">
            <a:xfrm>
              <a:off x="2384" y="2856"/>
              <a:ext cx="140" cy="117"/>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92" name="Oval 112"/>
            <p:cNvSpPr>
              <a:spLocks noChangeArrowheads="1"/>
            </p:cNvSpPr>
            <p:nvPr/>
          </p:nvSpPr>
          <p:spPr bwMode="auto">
            <a:xfrm>
              <a:off x="2384" y="2856"/>
              <a:ext cx="140" cy="117"/>
            </a:xfrm>
            <a:prstGeom prst="ellipse">
              <a:avLst/>
            </a:prstGeom>
            <a:solidFill>
              <a:srgbClr val="FFFF99"/>
            </a:solidFill>
            <a:ln w="9525">
              <a:solidFill>
                <a:srgbClr val="000000"/>
              </a:solidFill>
              <a:round/>
              <a:headEnd/>
              <a:tailEnd/>
            </a:ln>
          </p:spPr>
          <p:txBody>
            <a:bodyPr/>
            <a:lstStyle/>
            <a:p>
              <a:endParaRPr lang="en-US"/>
            </a:p>
          </p:txBody>
        </p:sp>
      </p:grpSp>
      <p:grpSp>
        <p:nvGrpSpPr>
          <p:cNvPr id="97396" name="Group 116"/>
          <p:cNvGrpSpPr>
            <a:grpSpLocks/>
          </p:cNvGrpSpPr>
          <p:nvPr/>
        </p:nvGrpSpPr>
        <p:grpSpPr bwMode="auto">
          <a:xfrm>
            <a:off x="3141663" y="2162175"/>
            <a:ext cx="223837" cy="187325"/>
            <a:chOff x="1979" y="1362"/>
            <a:chExt cx="141" cy="118"/>
          </a:xfrm>
        </p:grpSpPr>
        <p:sp>
          <p:nvSpPr>
            <p:cNvPr id="97394" name="Oval 114"/>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395" name="Oval 115"/>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02" name="Group 122"/>
          <p:cNvGrpSpPr>
            <a:grpSpLocks/>
          </p:cNvGrpSpPr>
          <p:nvPr/>
        </p:nvGrpSpPr>
        <p:grpSpPr bwMode="auto">
          <a:xfrm>
            <a:off x="5106988" y="3989388"/>
            <a:ext cx="112712" cy="112712"/>
            <a:chOff x="3217" y="2513"/>
            <a:chExt cx="71" cy="71"/>
          </a:xfrm>
        </p:grpSpPr>
        <p:sp>
          <p:nvSpPr>
            <p:cNvPr id="97400" name="Oval 120"/>
            <p:cNvSpPr>
              <a:spLocks noChangeArrowheads="1"/>
            </p:cNvSpPr>
            <p:nvPr/>
          </p:nvSpPr>
          <p:spPr bwMode="auto">
            <a:xfrm>
              <a:off x="3217" y="2513"/>
              <a:ext cx="71" cy="71"/>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01" name="Oval 121"/>
            <p:cNvSpPr>
              <a:spLocks noChangeArrowheads="1"/>
            </p:cNvSpPr>
            <p:nvPr/>
          </p:nvSpPr>
          <p:spPr bwMode="auto">
            <a:xfrm>
              <a:off x="3217" y="2513"/>
              <a:ext cx="71" cy="71"/>
            </a:xfrm>
            <a:prstGeom prst="ellipse">
              <a:avLst/>
            </a:prstGeom>
            <a:solidFill>
              <a:srgbClr val="FFFF99"/>
            </a:solidFill>
            <a:ln w="9525">
              <a:solidFill>
                <a:srgbClr val="000000"/>
              </a:solidFill>
              <a:round/>
              <a:headEnd/>
              <a:tailEnd/>
            </a:ln>
          </p:spPr>
          <p:txBody>
            <a:bodyPr/>
            <a:lstStyle/>
            <a:p>
              <a:endParaRPr lang="en-US"/>
            </a:p>
          </p:txBody>
        </p:sp>
      </p:grpSp>
      <p:grpSp>
        <p:nvGrpSpPr>
          <p:cNvPr id="97405" name="Group 125"/>
          <p:cNvGrpSpPr>
            <a:grpSpLocks/>
          </p:cNvGrpSpPr>
          <p:nvPr/>
        </p:nvGrpSpPr>
        <p:grpSpPr bwMode="auto">
          <a:xfrm>
            <a:off x="3663950" y="2965450"/>
            <a:ext cx="111125" cy="112713"/>
            <a:chOff x="2308" y="1868"/>
            <a:chExt cx="70" cy="71"/>
          </a:xfrm>
        </p:grpSpPr>
        <p:sp>
          <p:nvSpPr>
            <p:cNvPr id="97403" name="Oval 123"/>
            <p:cNvSpPr>
              <a:spLocks noChangeArrowheads="1"/>
            </p:cNvSpPr>
            <p:nvPr/>
          </p:nvSpPr>
          <p:spPr bwMode="auto">
            <a:xfrm>
              <a:off x="2308" y="1868"/>
              <a:ext cx="70" cy="71"/>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04" name="Oval 124"/>
            <p:cNvSpPr>
              <a:spLocks noChangeArrowheads="1"/>
            </p:cNvSpPr>
            <p:nvPr/>
          </p:nvSpPr>
          <p:spPr bwMode="auto">
            <a:xfrm>
              <a:off x="2308" y="1868"/>
              <a:ext cx="70" cy="71"/>
            </a:xfrm>
            <a:prstGeom prst="ellipse">
              <a:avLst/>
            </a:prstGeom>
            <a:solidFill>
              <a:srgbClr val="FFFF99"/>
            </a:solidFill>
            <a:ln w="9525">
              <a:solidFill>
                <a:srgbClr val="000000"/>
              </a:solidFill>
              <a:round/>
              <a:headEnd/>
              <a:tailEnd/>
            </a:ln>
          </p:spPr>
          <p:txBody>
            <a:bodyPr/>
            <a:lstStyle/>
            <a:p>
              <a:endParaRPr lang="en-US"/>
            </a:p>
          </p:txBody>
        </p:sp>
      </p:grpSp>
      <p:grpSp>
        <p:nvGrpSpPr>
          <p:cNvPr id="97408" name="Group 128"/>
          <p:cNvGrpSpPr>
            <a:grpSpLocks/>
          </p:cNvGrpSpPr>
          <p:nvPr/>
        </p:nvGrpSpPr>
        <p:grpSpPr bwMode="auto">
          <a:xfrm>
            <a:off x="4414838" y="2514600"/>
            <a:ext cx="111125" cy="111125"/>
            <a:chOff x="2781" y="1584"/>
            <a:chExt cx="70" cy="70"/>
          </a:xfrm>
        </p:grpSpPr>
        <p:sp>
          <p:nvSpPr>
            <p:cNvPr id="97406" name="Oval 126"/>
            <p:cNvSpPr>
              <a:spLocks noChangeArrowheads="1"/>
            </p:cNvSpPr>
            <p:nvPr/>
          </p:nvSpPr>
          <p:spPr bwMode="auto">
            <a:xfrm>
              <a:off x="2781" y="1584"/>
              <a:ext cx="70" cy="70"/>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07" name="Oval 127"/>
            <p:cNvSpPr>
              <a:spLocks noChangeArrowheads="1"/>
            </p:cNvSpPr>
            <p:nvPr/>
          </p:nvSpPr>
          <p:spPr bwMode="auto">
            <a:xfrm>
              <a:off x="2781" y="1584"/>
              <a:ext cx="70" cy="70"/>
            </a:xfrm>
            <a:prstGeom prst="ellipse">
              <a:avLst/>
            </a:prstGeom>
            <a:solidFill>
              <a:srgbClr val="FFFF99"/>
            </a:solidFill>
            <a:ln w="9525">
              <a:solidFill>
                <a:srgbClr val="000000"/>
              </a:solidFill>
              <a:round/>
              <a:headEnd/>
              <a:tailEnd/>
            </a:ln>
          </p:spPr>
          <p:txBody>
            <a:bodyPr/>
            <a:lstStyle/>
            <a:p>
              <a:endParaRPr lang="en-US"/>
            </a:p>
          </p:txBody>
        </p:sp>
      </p:grpSp>
      <p:grpSp>
        <p:nvGrpSpPr>
          <p:cNvPr id="97417" name="Group 137"/>
          <p:cNvGrpSpPr>
            <a:grpSpLocks/>
          </p:cNvGrpSpPr>
          <p:nvPr/>
        </p:nvGrpSpPr>
        <p:grpSpPr bwMode="auto">
          <a:xfrm>
            <a:off x="2290763" y="4064000"/>
            <a:ext cx="111125" cy="112713"/>
            <a:chOff x="1443" y="2560"/>
            <a:chExt cx="70" cy="71"/>
          </a:xfrm>
        </p:grpSpPr>
        <p:sp>
          <p:nvSpPr>
            <p:cNvPr id="97415" name="Oval 135"/>
            <p:cNvSpPr>
              <a:spLocks noChangeArrowheads="1"/>
            </p:cNvSpPr>
            <p:nvPr/>
          </p:nvSpPr>
          <p:spPr bwMode="auto">
            <a:xfrm>
              <a:off x="1443" y="2560"/>
              <a:ext cx="70" cy="71"/>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16" name="Oval 136"/>
            <p:cNvSpPr>
              <a:spLocks noChangeArrowheads="1"/>
            </p:cNvSpPr>
            <p:nvPr/>
          </p:nvSpPr>
          <p:spPr bwMode="auto">
            <a:xfrm>
              <a:off x="1443" y="2560"/>
              <a:ext cx="70" cy="71"/>
            </a:xfrm>
            <a:prstGeom prst="ellipse">
              <a:avLst/>
            </a:prstGeom>
            <a:solidFill>
              <a:srgbClr val="FFFF99"/>
            </a:solidFill>
            <a:ln w="9525">
              <a:solidFill>
                <a:srgbClr val="000000"/>
              </a:solidFill>
              <a:round/>
              <a:headEnd/>
              <a:tailEnd/>
            </a:ln>
          </p:spPr>
          <p:txBody>
            <a:bodyPr/>
            <a:lstStyle/>
            <a:p>
              <a:endParaRPr lang="en-US"/>
            </a:p>
          </p:txBody>
        </p:sp>
      </p:grpSp>
      <p:grpSp>
        <p:nvGrpSpPr>
          <p:cNvPr id="97420" name="Group 140"/>
          <p:cNvGrpSpPr>
            <a:grpSpLocks/>
          </p:cNvGrpSpPr>
          <p:nvPr/>
        </p:nvGrpSpPr>
        <p:grpSpPr bwMode="auto">
          <a:xfrm>
            <a:off x="2690813" y="3989388"/>
            <a:ext cx="111125" cy="112712"/>
            <a:chOff x="1695" y="2513"/>
            <a:chExt cx="70" cy="71"/>
          </a:xfrm>
        </p:grpSpPr>
        <p:sp>
          <p:nvSpPr>
            <p:cNvPr id="97418" name="Oval 138"/>
            <p:cNvSpPr>
              <a:spLocks noChangeArrowheads="1"/>
            </p:cNvSpPr>
            <p:nvPr/>
          </p:nvSpPr>
          <p:spPr bwMode="auto">
            <a:xfrm>
              <a:off x="1695" y="2513"/>
              <a:ext cx="70" cy="71"/>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19" name="Oval 139"/>
            <p:cNvSpPr>
              <a:spLocks noChangeArrowheads="1"/>
            </p:cNvSpPr>
            <p:nvPr/>
          </p:nvSpPr>
          <p:spPr bwMode="auto">
            <a:xfrm>
              <a:off x="1695" y="2513"/>
              <a:ext cx="70" cy="71"/>
            </a:xfrm>
            <a:prstGeom prst="ellipse">
              <a:avLst/>
            </a:prstGeom>
            <a:solidFill>
              <a:srgbClr val="FFFF99"/>
            </a:solidFill>
            <a:ln w="9525">
              <a:solidFill>
                <a:srgbClr val="000000"/>
              </a:solidFill>
              <a:round/>
              <a:headEnd/>
              <a:tailEnd/>
            </a:ln>
          </p:spPr>
          <p:txBody>
            <a:bodyPr/>
            <a:lstStyle/>
            <a:p>
              <a:endParaRPr lang="en-US"/>
            </a:p>
          </p:txBody>
        </p:sp>
      </p:grpSp>
      <p:grpSp>
        <p:nvGrpSpPr>
          <p:cNvPr id="97423" name="Group 143"/>
          <p:cNvGrpSpPr>
            <a:grpSpLocks/>
          </p:cNvGrpSpPr>
          <p:nvPr/>
        </p:nvGrpSpPr>
        <p:grpSpPr bwMode="auto">
          <a:xfrm>
            <a:off x="5407025" y="3852863"/>
            <a:ext cx="112713" cy="111125"/>
            <a:chOff x="3406" y="2427"/>
            <a:chExt cx="71" cy="70"/>
          </a:xfrm>
        </p:grpSpPr>
        <p:sp>
          <p:nvSpPr>
            <p:cNvPr id="97421" name="Oval 141"/>
            <p:cNvSpPr>
              <a:spLocks noChangeArrowheads="1"/>
            </p:cNvSpPr>
            <p:nvPr/>
          </p:nvSpPr>
          <p:spPr bwMode="auto">
            <a:xfrm>
              <a:off x="3406" y="2427"/>
              <a:ext cx="71" cy="70"/>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22" name="Oval 142"/>
            <p:cNvSpPr>
              <a:spLocks noChangeArrowheads="1"/>
            </p:cNvSpPr>
            <p:nvPr/>
          </p:nvSpPr>
          <p:spPr bwMode="auto">
            <a:xfrm>
              <a:off x="3406" y="2427"/>
              <a:ext cx="71" cy="70"/>
            </a:xfrm>
            <a:prstGeom prst="ellipse">
              <a:avLst/>
            </a:prstGeom>
            <a:solidFill>
              <a:srgbClr val="FFFF99"/>
            </a:solidFill>
            <a:ln w="9525">
              <a:solidFill>
                <a:srgbClr val="000000"/>
              </a:solidFill>
              <a:round/>
              <a:headEnd/>
              <a:tailEnd/>
            </a:ln>
          </p:spPr>
          <p:txBody>
            <a:bodyPr/>
            <a:lstStyle/>
            <a:p>
              <a:endParaRPr lang="en-US"/>
            </a:p>
          </p:txBody>
        </p:sp>
      </p:grpSp>
      <p:grpSp>
        <p:nvGrpSpPr>
          <p:cNvPr id="97429" name="Group 149"/>
          <p:cNvGrpSpPr>
            <a:grpSpLocks/>
          </p:cNvGrpSpPr>
          <p:nvPr/>
        </p:nvGrpSpPr>
        <p:grpSpPr bwMode="auto">
          <a:xfrm>
            <a:off x="2268538" y="4413250"/>
            <a:ext cx="112712" cy="112713"/>
            <a:chOff x="1429" y="2780"/>
            <a:chExt cx="71" cy="71"/>
          </a:xfrm>
        </p:grpSpPr>
        <p:sp>
          <p:nvSpPr>
            <p:cNvPr id="97427" name="Oval 147"/>
            <p:cNvSpPr>
              <a:spLocks noChangeArrowheads="1"/>
            </p:cNvSpPr>
            <p:nvPr/>
          </p:nvSpPr>
          <p:spPr bwMode="auto">
            <a:xfrm>
              <a:off x="1429" y="2780"/>
              <a:ext cx="71" cy="71"/>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28" name="Oval 148"/>
            <p:cNvSpPr>
              <a:spLocks noChangeArrowheads="1"/>
            </p:cNvSpPr>
            <p:nvPr/>
          </p:nvSpPr>
          <p:spPr bwMode="auto">
            <a:xfrm>
              <a:off x="1429" y="2780"/>
              <a:ext cx="71" cy="71"/>
            </a:xfrm>
            <a:prstGeom prst="ellipse">
              <a:avLst/>
            </a:prstGeom>
            <a:solidFill>
              <a:srgbClr val="FFFF99"/>
            </a:solidFill>
            <a:ln w="9525">
              <a:solidFill>
                <a:srgbClr val="000000"/>
              </a:solidFill>
              <a:round/>
              <a:headEnd/>
              <a:tailEnd/>
            </a:ln>
          </p:spPr>
          <p:txBody>
            <a:bodyPr/>
            <a:lstStyle/>
            <a:p>
              <a:endParaRPr lang="en-US"/>
            </a:p>
          </p:txBody>
        </p:sp>
      </p:grpSp>
      <p:grpSp>
        <p:nvGrpSpPr>
          <p:cNvPr id="97432" name="Group 152"/>
          <p:cNvGrpSpPr>
            <a:grpSpLocks/>
          </p:cNvGrpSpPr>
          <p:nvPr/>
        </p:nvGrpSpPr>
        <p:grpSpPr bwMode="auto">
          <a:xfrm>
            <a:off x="5137150" y="4267200"/>
            <a:ext cx="111125" cy="111125"/>
            <a:chOff x="3236" y="2688"/>
            <a:chExt cx="70" cy="70"/>
          </a:xfrm>
        </p:grpSpPr>
        <p:sp>
          <p:nvSpPr>
            <p:cNvPr id="97430" name="Oval 150"/>
            <p:cNvSpPr>
              <a:spLocks noChangeArrowheads="1"/>
            </p:cNvSpPr>
            <p:nvPr/>
          </p:nvSpPr>
          <p:spPr bwMode="auto">
            <a:xfrm>
              <a:off x="3236" y="2688"/>
              <a:ext cx="70" cy="70"/>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31" name="Oval 151"/>
            <p:cNvSpPr>
              <a:spLocks noChangeArrowheads="1"/>
            </p:cNvSpPr>
            <p:nvPr/>
          </p:nvSpPr>
          <p:spPr bwMode="auto">
            <a:xfrm>
              <a:off x="3236" y="2688"/>
              <a:ext cx="70" cy="70"/>
            </a:xfrm>
            <a:prstGeom prst="ellipse">
              <a:avLst/>
            </a:prstGeom>
            <a:solidFill>
              <a:srgbClr val="FFFF99"/>
            </a:solidFill>
            <a:ln w="9525">
              <a:solidFill>
                <a:srgbClr val="000000"/>
              </a:solidFill>
              <a:round/>
              <a:headEnd/>
              <a:tailEnd/>
            </a:ln>
          </p:spPr>
          <p:txBody>
            <a:bodyPr/>
            <a:lstStyle/>
            <a:p>
              <a:endParaRPr lang="en-US"/>
            </a:p>
          </p:txBody>
        </p:sp>
      </p:grpSp>
      <p:grpSp>
        <p:nvGrpSpPr>
          <p:cNvPr id="97438" name="Group 158"/>
          <p:cNvGrpSpPr>
            <a:grpSpLocks/>
          </p:cNvGrpSpPr>
          <p:nvPr/>
        </p:nvGrpSpPr>
        <p:grpSpPr bwMode="auto">
          <a:xfrm>
            <a:off x="4286250" y="4570413"/>
            <a:ext cx="220663" cy="185737"/>
            <a:chOff x="2700" y="2879"/>
            <a:chExt cx="139" cy="117"/>
          </a:xfrm>
        </p:grpSpPr>
        <p:sp>
          <p:nvSpPr>
            <p:cNvPr id="97436" name="Oval 156"/>
            <p:cNvSpPr>
              <a:spLocks noChangeArrowheads="1"/>
            </p:cNvSpPr>
            <p:nvPr/>
          </p:nvSpPr>
          <p:spPr bwMode="auto">
            <a:xfrm>
              <a:off x="2700" y="2879"/>
              <a:ext cx="139" cy="117"/>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37" name="Oval 157"/>
            <p:cNvSpPr>
              <a:spLocks noChangeArrowheads="1"/>
            </p:cNvSpPr>
            <p:nvPr/>
          </p:nvSpPr>
          <p:spPr bwMode="auto">
            <a:xfrm>
              <a:off x="2700" y="2879"/>
              <a:ext cx="139" cy="117"/>
            </a:xfrm>
            <a:prstGeom prst="ellipse">
              <a:avLst/>
            </a:prstGeom>
            <a:solidFill>
              <a:srgbClr val="FFFF99"/>
            </a:solidFill>
            <a:ln w="9525">
              <a:solidFill>
                <a:srgbClr val="000000"/>
              </a:solidFill>
              <a:round/>
              <a:headEnd/>
              <a:tailEnd/>
            </a:ln>
          </p:spPr>
          <p:txBody>
            <a:bodyPr/>
            <a:lstStyle/>
            <a:p>
              <a:endParaRPr lang="en-US"/>
            </a:p>
          </p:txBody>
        </p:sp>
      </p:grpSp>
      <p:grpSp>
        <p:nvGrpSpPr>
          <p:cNvPr id="97441" name="Group 161"/>
          <p:cNvGrpSpPr>
            <a:grpSpLocks/>
          </p:cNvGrpSpPr>
          <p:nvPr/>
        </p:nvGrpSpPr>
        <p:grpSpPr bwMode="auto">
          <a:xfrm>
            <a:off x="3411538" y="4478338"/>
            <a:ext cx="223837" cy="187325"/>
            <a:chOff x="2149" y="2821"/>
            <a:chExt cx="141" cy="118"/>
          </a:xfrm>
        </p:grpSpPr>
        <p:sp>
          <p:nvSpPr>
            <p:cNvPr id="97439" name="Oval 159"/>
            <p:cNvSpPr>
              <a:spLocks noChangeArrowheads="1"/>
            </p:cNvSpPr>
            <p:nvPr/>
          </p:nvSpPr>
          <p:spPr bwMode="auto">
            <a:xfrm>
              <a:off x="2149" y="2821"/>
              <a:ext cx="141" cy="118"/>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40" name="Oval 160"/>
            <p:cNvSpPr>
              <a:spLocks noChangeArrowheads="1"/>
            </p:cNvSpPr>
            <p:nvPr/>
          </p:nvSpPr>
          <p:spPr bwMode="auto">
            <a:xfrm>
              <a:off x="2149" y="2821"/>
              <a:ext cx="141" cy="118"/>
            </a:xfrm>
            <a:prstGeom prst="ellipse">
              <a:avLst/>
            </a:prstGeom>
            <a:solidFill>
              <a:srgbClr val="FFFF99"/>
            </a:solidFill>
            <a:ln w="9525">
              <a:solidFill>
                <a:srgbClr val="000000"/>
              </a:solidFill>
              <a:round/>
              <a:headEnd/>
              <a:tailEnd/>
            </a:ln>
          </p:spPr>
          <p:txBody>
            <a:bodyPr/>
            <a:lstStyle/>
            <a:p>
              <a:endParaRPr lang="en-US"/>
            </a:p>
          </p:txBody>
        </p:sp>
      </p:grpSp>
      <p:grpSp>
        <p:nvGrpSpPr>
          <p:cNvPr id="97444" name="Group 164"/>
          <p:cNvGrpSpPr>
            <a:grpSpLocks/>
          </p:cNvGrpSpPr>
          <p:nvPr/>
        </p:nvGrpSpPr>
        <p:grpSpPr bwMode="auto">
          <a:xfrm>
            <a:off x="3924300" y="4459288"/>
            <a:ext cx="222250" cy="187325"/>
            <a:chOff x="2472" y="2809"/>
            <a:chExt cx="140" cy="118"/>
          </a:xfrm>
        </p:grpSpPr>
        <p:sp>
          <p:nvSpPr>
            <p:cNvPr id="97442" name="Oval 162"/>
            <p:cNvSpPr>
              <a:spLocks noChangeArrowheads="1"/>
            </p:cNvSpPr>
            <p:nvPr/>
          </p:nvSpPr>
          <p:spPr bwMode="auto">
            <a:xfrm>
              <a:off x="2472" y="2809"/>
              <a:ext cx="140" cy="118"/>
            </a:xfrm>
            <a:prstGeom prst="ellipse">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43" name="Oval 163"/>
            <p:cNvSpPr>
              <a:spLocks noChangeArrowheads="1"/>
            </p:cNvSpPr>
            <p:nvPr/>
          </p:nvSpPr>
          <p:spPr bwMode="auto">
            <a:xfrm>
              <a:off x="2472" y="2809"/>
              <a:ext cx="140" cy="118"/>
            </a:xfrm>
            <a:prstGeom prst="ellipse">
              <a:avLst/>
            </a:prstGeom>
            <a:solidFill>
              <a:srgbClr val="FFFF99"/>
            </a:solidFill>
            <a:ln w="9525">
              <a:solidFill>
                <a:srgbClr val="000000"/>
              </a:solidFill>
              <a:round/>
              <a:headEnd/>
              <a:tailEnd/>
            </a:ln>
          </p:spPr>
          <p:txBody>
            <a:bodyPr/>
            <a:lstStyle/>
            <a:p>
              <a:endParaRPr lang="en-US"/>
            </a:p>
          </p:txBody>
        </p:sp>
      </p:grpSp>
      <p:sp>
        <p:nvSpPr>
          <p:cNvPr id="97445" name="Rectangle 165"/>
          <p:cNvSpPr>
            <a:spLocks noChangeArrowheads="1"/>
          </p:cNvSpPr>
          <p:nvPr/>
        </p:nvSpPr>
        <p:spPr bwMode="auto">
          <a:xfrm>
            <a:off x="1668463" y="4718050"/>
            <a:ext cx="4813300" cy="177800"/>
          </a:xfrm>
          <a:prstGeom prst="rect">
            <a:avLst/>
          </a:prstGeom>
          <a:solidFill>
            <a:srgbClr val="FF0000"/>
          </a:solidFill>
          <a:ln w="9525">
            <a:solidFill>
              <a:srgbClr val="000000"/>
            </a:solidFill>
            <a:miter lim="800000"/>
            <a:headEnd/>
            <a:tailEnd/>
          </a:ln>
        </p:spPr>
        <p:txBody>
          <a:bodyPr/>
          <a:lstStyle/>
          <a:p>
            <a:endParaRPr lang="en-US"/>
          </a:p>
        </p:txBody>
      </p:sp>
      <p:sp>
        <p:nvSpPr>
          <p:cNvPr id="97447" name="Line 167"/>
          <p:cNvSpPr>
            <a:spLocks noChangeShapeType="1"/>
          </p:cNvSpPr>
          <p:nvPr/>
        </p:nvSpPr>
        <p:spPr bwMode="auto">
          <a:xfrm flipV="1">
            <a:off x="4343400" y="2971800"/>
            <a:ext cx="1524000" cy="533400"/>
          </a:xfrm>
          <a:prstGeom prst="line">
            <a:avLst/>
          </a:prstGeom>
          <a:noFill/>
          <a:ln w="9525">
            <a:solidFill>
              <a:schemeClr val="accent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7448" name="Line 168"/>
          <p:cNvSpPr>
            <a:spLocks noChangeShapeType="1"/>
          </p:cNvSpPr>
          <p:nvPr/>
        </p:nvSpPr>
        <p:spPr bwMode="auto">
          <a:xfrm flipH="1" flipV="1">
            <a:off x="5181600" y="4953000"/>
            <a:ext cx="685800" cy="457200"/>
          </a:xfrm>
          <a:prstGeom prst="line">
            <a:avLst/>
          </a:prstGeom>
          <a:noFill/>
          <a:ln w="9525">
            <a:solidFill>
              <a:schemeClr val="accent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7450" name="Arc 170"/>
          <p:cNvSpPr>
            <a:spLocks/>
          </p:cNvSpPr>
          <p:nvPr/>
        </p:nvSpPr>
        <p:spPr bwMode="auto">
          <a:xfrm flipH="1">
            <a:off x="762000" y="4191000"/>
            <a:ext cx="914400" cy="1143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451" name="Arc 171"/>
          <p:cNvSpPr>
            <a:spLocks/>
          </p:cNvSpPr>
          <p:nvPr/>
        </p:nvSpPr>
        <p:spPr bwMode="auto">
          <a:xfrm flipH="1" flipV="1">
            <a:off x="762000" y="5334000"/>
            <a:ext cx="990600" cy="838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round/>
            <a:headEnd type="triangle" w="med" len="me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452" name="Arc 172"/>
          <p:cNvSpPr>
            <a:spLocks/>
          </p:cNvSpPr>
          <p:nvPr/>
        </p:nvSpPr>
        <p:spPr bwMode="auto">
          <a:xfrm>
            <a:off x="6400800" y="4267200"/>
            <a:ext cx="1143000" cy="762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453" name="Arc 173"/>
          <p:cNvSpPr>
            <a:spLocks/>
          </p:cNvSpPr>
          <p:nvPr/>
        </p:nvSpPr>
        <p:spPr bwMode="auto">
          <a:xfrm flipV="1">
            <a:off x="6934200" y="5029200"/>
            <a:ext cx="609600" cy="1143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9050">
            <a:solidFill>
              <a:srgbClr val="FF0000"/>
            </a:solidFill>
            <a:round/>
            <a:headEnd type="triangle" w="med" len="me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97454" name="Group 174"/>
          <p:cNvGrpSpPr>
            <a:grpSpLocks/>
          </p:cNvGrpSpPr>
          <p:nvPr/>
        </p:nvGrpSpPr>
        <p:grpSpPr bwMode="auto">
          <a:xfrm>
            <a:off x="3281363" y="2438400"/>
            <a:ext cx="223837" cy="187325"/>
            <a:chOff x="1979" y="1362"/>
            <a:chExt cx="141" cy="118"/>
          </a:xfrm>
        </p:grpSpPr>
        <p:sp>
          <p:nvSpPr>
            <p:cNvPr id="97455" name="Oval 175"/>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56" name="Oval 176"/>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60" name="Group 180"/>
          <p:cNvGrpSpPr>
            <a:grpSpLocks/>
          </p:cNvGrpSpPr>
          <p:nvPr/>
        </p:nvGrpSpPr>
        <p:grpSpPr bwMode="auto">
          <a:xfrm>
            <a:off x="3810000" y="3886200"/>
            <a:ext cx="223838" cy="187325"/>
            <a:chOff x="1979" y="1362"/>
            <a:chExt cx="141" cy="118"/>
          </a:xfrm>
        </p:grpSpPr>
        <p:sp>
          <p:nvSpPr>
            <p:cNvPr id="97461" name="Oval 181"/>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62" name="Oval 182"/>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66" name="Group 186"/>
          <p:cNvGrpSpPr>
            <a:grpSpLocks/>
          </p:cNvGrpSpPr>
          <p:nvPr/>
        </p:nvGrpSpPr>
        <p:grpSpPr bwMode="auto">
          <a:xfrm>
            <a:off x="3733800" y="3581400"/>
            <a:ext cx="223838" cy="187325"/>
            <a:chOff x="1979" y="1362"/>
            <a:chExt cx="141" cy="118"/>
          </a:xfrm>
        </p:grpSpPr>
        <p:sp>
          <p:nvSpPr>
            <p:cNvPr id="97467" name="Oval 187"/>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68" name="Oval 188"/>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69" name="Group 189"/>
          <p:cNvGrpSpPr>
            <a:grpSpLocks/>
          </p:cNvGrpSpPr>
          <p:nvPr/>
        </p:nvGrpSpPr>
        <p:grpSpPr bwMode="auto">
          <a:xfrm>
            <a:off x="3200400" y="4520458"/>
            <a:ext cx="223838" cy="187325"/>
            <a:chOff x="1979" y="1362"/>
            <a:chExt cx="141" cy="118"/>
          </a:xfrm>
        </p:grpSpPr>
        <p:sp>
          <p:nvSpPr>
            <p:cNvPr id="97470" name="Oval 190"/>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71" name="Oval 191"/>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72" name="Group 192"/>
          <p:cNvGrpSpPr>
            <a:grpSpLocks/>
          </p:cNvGrpSpPr>
          <p:nvPr/>
        </p:nvGrpSpPr>
        <p:grpSpPr bwMode="auto">
          <a:xfrm>
            <a:off x="3416670" y="4483471"/>
            <a:ext cx="223838" cy="187325"/>
            <a:chOff x="1979" y="1362"/>
            <a:chExt cx="141" cy="118"/>
          </a:xfrm>
        </p:grpSpPr>
        <p:sp>
          <p:nvSpPr>
            <p:cNvPr id="97473" name="Oval 193"/>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74" name="Oval 194"/>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75" name="Group 195"/>
          <p:cNvGrpSpPr>
            <a:grpSpLocks/>
          </p:cNvGrpSpPr>
          <p:nvPr/>
        </p:nvGrpSpPr>
        <p:grpSpPr bwMode="auto">
          <a:xfrm>
            <a:off x="3632940" y="4532787"/>
            <a:ext cx="223838" cy="187325"/>
            <a:chOff x="1979" y="1362"/>
            <a:chExt cx="141" cy="118"/>
          </a:xfrm>
        </p:grpSpPr>
        <p:sp>
          <p:nvSpPr>
            <p:cNvPr id="97476" name="Oval 196"/>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77" name="Oval 197"/>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78" name="Group 198"/>
          <p:cNvGrpSpPr>
            <a:grpSpLocks/>
          </p:cNvGrpSpPr>
          <p:nvPr/>
        </p:nvGrpSpPr>
        <p:grpSpPr bwMode="auto">
          <a:xfrm>
            <a:off x="3898530" y="4505903"/>
            <a:ext cx="223838" cy="187325"/>
            <a:chOff x="1979" y="1362"/>
            <a:chExt cx="141" cy="118"/>
          </a:xfrm>
        </p:grpSpPr>
        <p:sp>
          <p:nvSpPr>
            <p:cNvPr id="97479" name="Oval 199"/>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80" name="Oval 200"/>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81" name="Group 201"/>
          <p:cNvGrpSpPr>
            <a:grpSpLocks/>
          </p:cNvGrpSpPr>
          <p:nvPr/>
        </p:nvGrpSpPr>
        <p:grpSpPr bwMode="auto">
          <a:xfrm>
            <a:off x="4114800" y="4495800"/>
            <a:ext cx="223838" cy="187325"/>
            <a:chOff x="1979" y="1362"/>
            <a:chExt cx="141" cy="118"/>
          </a:xfrm>
        </p:grpSpPr>
        <p:sp>
          <p:nvSpPr>
            <p:cNvPr id="97482" name="Oval 202"/>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83" name="Oval 203"/>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84" name="Group 204"/>
          <p:cNvGrpSpPr>
            <a:grpSpLocks/>
          </p:cNvGrpSpPr>
          <p:nvPr/>
        </p:nvGrpSpPr>
        <p:grpSpPr bwMode="auto">
          <a:xfrm>
            <a:off x="4294080" y="4520458"/>
            <a:ext cx="223838" cy="187325"/>
            <a:chOff x="1979" y="1362"/>
            <a:chExt cx="141" cy="118"/>
          </a:xfrm>
        </p:grpSpPr>
        <p:sp>
          <p:nvSpPr>
            <p:cNvPr id="97485" name="Oval 205"/>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86" name="Oval 206"/>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87" name="Group 207"/>
          <p:cNvGrpSpPr>
            <a:grpSpLocks/>
          </p:cNvGrpSpPr>
          <p:nvPr/>
        </p:nvGrpSpPr>
        <p:grpSpPr bwMode="auto">
          <a:xfrm>
            <a:off x="4532790" y="4545116"/>
            <a:ext cx="223838" cy="187325"/>
            <a:chOff x="1979" y="1362"/>
            <a:chExt cx="141" cy="118"/>
          </a:xfrm>
        </p:grpSpPr>
        <p:sp>
          <p:nvSpPr>
            <p:cNvPr id="97488" name="Oval 208"/>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89" name="Oval 209"/>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90" name="Group 210"/>
          <p:cNvGrpSpPr>
            <a:grpSpLocks/>
          </p:cNvGrpSpPr>
          <p:nvPr/>
        </p:nvGrpSpPr>
        <p:grpSpPr bwMode="auto">
          <a:xfrm>
            <a:off x="4114800" y="2209800"/>
            <a:ext cx="223838" cy="187325"/>
            <a:chOff x="1979" y="1362"/>
            <a:chExt cx="141" cy="118"/>
          </a:xfrm>
        </p:grpSpPr>
        <p:sp>
          <p:nvSpPr>
            <p:cNvPr id="97491" name="Oval 211"/>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92" name="Oval 212"/>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93" name="Group 213"/>
          <p:cNvGrpSpPr>
            <a:grpSpLocks/>
          </p:cNvGrpSpPr>
          <p:nvPr/>
        </p:nvGrpSpPr>
        <p:grpSpPr bwMode="auto">
          <a:xfrm>
            <a:off x="4114800" y="3505200"/>
            <a:ext cx="223838" cy="187325"/>
            <a:chOff x="1979" y="1362"/>
            <a:chExt cx="141" cy="118"/>
          </a:xfrm>
        </p:grpSpPr>
        <p:sp>
          <p:nvSpPr>
            <p:cNvPr id="97494" name="Oval 214"/>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95" name="Oval 215"/>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96" name="Group 216"/>
          <p:cNvGrpSpPr>
            <a:grpSpLocks/>
          </p:cNvGrpSpPr>
          <p:nvPr/>
        </p:nvGrpSpPr>
        <p:grpSpPr bwMode="auto">
          <a:xfrm>
            <a:off x="3962400" y="2819400"/>
            <a:ext cx="223838" cy="187325"/>
            <a:chOff x="1979" y="1362"/>
            <a:chExt cx="141" cy="118"/>
          </a:xfrm>
        </p:grpSpPr>
        <p:sp>
          <p:nvSpPr>
            <p:cNvPr id="97497" name="Oval 217"/>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498" name="Oval 218"/>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97499" name="Group 219"/>
          <p:cNvGrpSpPr>
            <a:grpSpLocks/>
          </p:cNvGrpSpPr>
          <p:nvPr/>
        </p:nvGrpSpPr>
        <p:grpSpPr bwMode="auto">
          <a:xfrm>
            <a:off x="3429000" y="3276600"/>
            <a:ext cx="223838" cy="187325"/>
            <a:chOff x="1979" y="1362"/>
            <a:chExt cx="141" cy="118"/>
          </a:xfrm>
        </p:grpSpPr>
        <p:sp>
          <p:nvSpPr>
            <p:cNvPr id="97500" name="Oval 220"/>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7501" name="Oval 221"/>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166" name="Group 198"/>
          <p:cNvGrpSpPr>
            <a:grpSpLocks/>
          </p:cNvGrpSpPr>
          <p:nvPr/>
        </p:nvGrpSpPr>
        <p:grpSpPr bwMode="auto">
          <a:xfrm>
            <a:off x="3952290" y="4411723"/>
            <a:ext cx="223838" cy="187325"/>
            <a:chOff x="1979" y="1362"/>
            <a:chExt cx="141" cy="118"/>
          </a:xfrm>
        </p:grpSpPr>
        <p:sp>
          <p:nvSpPr>
            <p:cNvPr id="167" name="Oval 199"/>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8" name="Oval 200"/>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169" name="Group 198"/>
          <p:cNvGrpSpPr>
            <a:grpSpLocks/>
          </p:cNvGrpSpPr>
          <p:nvPr/>
        </p:nvGrpSpPr>
        <p:grpSpPr bwMode="auto">
          <a:xfrm>
            <a:off x="3816660" y="4535013"/>
            <a:ext cx="223838" cy="187325"/>
            <a:chOff x="1979" y="1362"/>
            <a:chExt cx="141" cy="118"/>
          </a:xfrm>
        </p:grpSpPr>
        <p:sp>
          <p:nvSpPr>
            <p:cNvPr id="170" name="Oval 199"/>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1" name="Oval 200"/>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grpSp>
        <p:nvGrpSpPr>
          <p:cNvPr id="172" name="Group 198"/>
          <p:cNvGrpSpPr>
            <a:grpSpLocks/>
          </p:cNvGrpSpPr>
          <p:nvPr/>
        </p:nvGrpSpPr>
        <p:grpSpPr bwMode="auto">
          <a:xfrm>
            <a:off x="4100250" y="4547342"/>
            <a:ext cx="223838" cy="187325"/>
            <a:chOff x="1979" y="1362"/>
            <a:chExt cx="141" cy="118"/>
          </a:xfrm>
        </p:grpSpPr>
        <p:sp>
          <p:nvSpPr>
            <p:cNvPr id="173" name="Oval 199"/>
            <p:cNvSpPr>
              <a:spLocks noChangeArrowheads="1"/>
            </p:cNvSpPr>
            <p:nvPr/>
          </p:nvSpPr>
          <p:spPr bwMode="auto">
            <a:xfrm>
              <a:off x="1979" y="1362"/>
              <a:ext cx="141" cy="118"/>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 name="Oval 200"/>
            <p:cNvSpPr>
              <a:spLocks noChangeArrowheads="1"/>
            </p:cNvSpPr>
            <p:nvPr/>
          </p:nvSpPr>
          <p:spPr bwMode="auto">
            <a:xfrm>
              <a:off x="1979" y="1362"/>
              <a:ext cx="141" cy="118"/>
            </a:xfrm>
            <a:prstGeom prst="ellipse">
              <a:avLst/>
            </a:prstGeom>
            <a:solidFill>
              <a:schemeClr val="bg2"/>
            </a:solidFill>
            <a:ln w="952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3796658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69"/>
          <p:cNvGrpSpPr>
            <a:grpSpLocks/>
          </p:cNvGrpSpPr>
          <p:nvPr/>
        </p:nvGrpSpPr>
        <p:grpSpPr bwMode="auto">
          <a:xfrm>
            <a:off x="366947" y="338605"/>
            <a:ext cx="4292600" cy="5921375"/>
            <a:chOff x="1084309" y="609600"/>
            <a:chExt cx="4292375" cy="5921375"/>
          </a:xfrm>
        </p:grpSpPr>
        <p:sp>
          <p:nvSpPr>
            <p:cNvPr id="28" name="Rectangle 27"/>
            <p:cNvSpPr/>
            <p:nvPr/>
          </p:nvSpPr>
          <p:spPr bwMode="auto">
            <a:xfrm>
              <a:off x="3589253" y="3298825"/>
              <a:ext cx="285735" cy="444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Arial" charset="0"/>
              </a:endParaRPr>
            </a:p>
          </p:txBody>
        </p:sp>
        <p:grpSp>
          <p:nvGrpSpPr>
            <p:cNvPr id="2052" name="Group 21"/>
            <p:cNvGrpSpPr>
              <a:grpSpLocks/>
            </p:cNvGrpSpPr>
            <p:nvPr/>
          </p:nvGrpSpPr>
          <p:grpSpPr bwMode="auto">
            <a:xfrm>
              <a:off x="3333750" y="1497014"/>
              <a:ext cx="800100" cy="827086"/>
              <a:chOff x="1295401" y="762343"/>
              <a:chExt cx="1066800" cy="994597"/>
            </a:xfrm>
          </p:grpSpPr>
          <p:sp>
            <p:nvSpPr>
              <p:cNvPr id="4" name="Rectangle 3"/>
              <p:cNvSpPr/>
              <p:nvPr/>
            </p:nvSpPr>
            <p:spPr>
              <a:xfrm>
                <a:off x="1523893" y="991424"/>
                <a:ext cx="609568" cy="456255"/>
              </a:xfrm>
              <a:prstGeom prst="rect">
                <a:avLst/>
              </a:prstGeom>
              <a:solidFill>
                <a:srgbClr val="C00000"/>
              </a:solidFill>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sp>
            <p:nvSpPr>
              <p:cNvPr id="5" name="Rectangle 4"/>
              <p:cNvSpPr/>
              <p:nvPr/>
            </p:nvSpPr>
            <p:spPr>
              <a:xfrm>
                <a:off x="1295305" y="1447679"/>
                <a:ext cx="1066744" cy="80179"/>
              </a:xfrm>
              <a:prstGeom prst="rect">
                <a:avLst/>
              </a:prstGeom>
              <a:solidFill>
                <a:schemeClr val="tx1">
                  <a:lumMod val="95000"/>
                  <a:lumOff val="5000"/>
                </a:schemeClr>
              </a:solidFill>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sp>
            <p:nvSpPr>
              <p:cNvPr id="6" name="Rectangle 5"/>
              <p:cNvSpPr/>
              <p:nvPr/>
            </p:nvSpPr>
            <p:spPr>
              <a:xfrm>
                <a:off x="1676285" y="762342"/>
                <a:ext cx="304784" cy="229082"/>
              </a:xfrm>
              <a:prstGeom prst="rect">
                <a:avLst/>
              </a:prstGeom>
              <a:solidFill>
                <a:srgbClr val="C00000"/>
              </a:solidFill>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sp>
            <p:nvSpPr>
              <p:cNvPr id="7" name="Rectangle 6"/>
              <p:cNvSpPr/>
              <p:nvPr/>
            </p:nvSpPr>
            <p:spPr>
              <a:xfrm>
                <a:off x="1676285" y="1527858"/>
                <a:ext cx="304784" cy="229082"/>
              </a:xfrm>
              <a:prstGeom prst="rect">
                <a:avLst/>
              </a:prstGeom>
              <a:solidFill>
                <a:schemeClr val="tx1">
                  <a:lumMod val="95000"/>
                  <a:lumOff val="5000"/>
                </a:schemeClr>
              </a:solidFill>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grpSp>
        <p:grpSp>
          <p:nvGrpSpPr>
            <p:cNvPr id="16" name="Group 22"/>
            <p:cNvGrpSpPr/>
            <p:nvPr/>
          </p:nvGrpSpPr>
          <p:grpSpPr bwMode="auto">
            <a:xfrm>
              <a:off x="3162299" y="2728996"/>
              <a:ext cx="1143000" cy="570297"/>
              <a:chOff x="1066800" y="2590800"/>
              <a:chExt cx="1524000" cy="685800"/>
            </a:xfrm>
            <a:solidFill>
              <a:srgbClr val="DDDDDD"/>
            </a:solidFill>
          </p:grpSpPr>
          <p:sp>
            <p:nvSpPr>
              <p:cNvPr id="8" name="Rectangle 7"/>
              <p:cNvSpPr/>
              <p:nvPr/>
            </p:nvSpPr>
            <p:spPr>
              <a:xfrm>
                <a:off x="1066800" y="2819400"/>
                <a:ext cx="1524000" cy="76200"/>
              </a:xfrm>
              <a:prstGeom prst="rect">
                <a:avLst/>
              </a:prstGeom>
              <a:grpFill/>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9" name="Rectangle 8"/>
              <p:cNvSpPr/>
              <p:nvPr/>
            </p:nvSpPr>
            <p:spPr>
              <a:xfrm>
                <a:off x="1066800" y="2895600"/>
                <a:ext cx="1524000" cy="76200"/>
              </a:xfrm>
              <a:prstGeom prst="rect">
                <a:avLst/>
              </a:prstGeom>
              <a:grpFill/>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0" name="Rectangle 9"/>
              <p:cNvSpPr/>
              <p:nvPr/>
            </p:nvSpPr>
            <p:spPr>
              <a:xfrm>
                <a:off x="1066800" y="2971800"/>
                <a:ext cx="1524000" cy="76200"/>
              </a:xfrm>
              <a:prstGeom prst="rect">
                <a:avLst/>
              </a:prstGeom>
              <a:grpFill/>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1" name="Rectangle 10"/>
              <p:cNvSpPr/>
              <p:nvPr/>
            </p:nvSpPr>
            <p:spPr>
              <a:xfrm>
                <a:off x="1676400" y="2590800"/>
                <a:ext cx="304800" cy="228600"/>
              </a:xfrm>
              <a:prstGeom prst="rect">
                <a:avLst/>
              </a:prstGeom>
              <a:grpFill/>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2" name="Rectangle 11"/>
              <p:cNvSpPr/>
              <p:nvPr/>
            </p:nvSpPr>
            <p:spPr>
              <a:xfrm>
                <a:off x="1676400" y="3048000"/>
                <a:ext cx="304800" cy="228600"/>
              </a:xfrm>
              <a:prstGeom prst="rect">
                <a:avLst/>
              </a:prstGeom>
              <a:grpFill/>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grpSp>
        <p:grpSp>
          <p:nvGrpSpPr>
            <p:cNvPr id="2054" name="Group 26"/>
            <p:cNvGrpSpPr>
              <a:grpSpLocks/>
            </p:cNvGrpSpPr>
            <p:nvPr/>
          </p:nvGrpSpPr>
          <p:grpSpPr bwMode="auto">
            <a:xfrm>
              <a:off x="2819400" y="3742857"/>
              <a:ext cx="1851423" cy="2788118"/>
              <a:chOff x="609600" y="3352800"/>
              <a:chExt cx="2468880" cy="3352800"/>
            </a:xfrm>
          </p:grpSpPr>
          <p:sp>
            <p:nvSpPr>
              <p:cNvPr id="13" name="Rectangle 12"/>
              <p:cNvSpPr/>
              <p:nvPr/>
            </p:nvSpPr>
            <p:spPr>
              <a:xfrm>
                <a:off x="609540" y="4647678"/>
                <a:ext cx="2468220" cy="76361"/>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sp>
            <p:nvSpPr>
              <p:cNvPr id="14" name="Rectangle 13"/>
              <p:cNvSpPr/>
              <p:nvPr/>
            </p:nvSpPr>
            <p:spPr>
              <a:xfrm>
                <a:off x="1676421" y="3353363"/>
                <a:ext cx="304823" cy="381804"/>
              </a:xfrm>
              <a:prstGeom prst="rect">
                <a:avLst/>
              </a:prstGeom>
              <a:solidFill>
                <a:srgbClr val="DDDDDD"/>
              </a:solidFill>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sp>
            <p:nvSpPr>
              <p:cNvPr id="15" name="Trapezoid 14"/>
              <p:cNvSpPr/>
              <p:nvPr/>
            </p:nvSpPr>
            <p:spPr>
              <a:xfrm>
                <a:off x="838157" y="3735167"/>
                <a:ext cx="1981350" cy="912511"/>
              </a:xfrm>
              <a:prstGeom prst="trapezoid">
                <a:avLst>
                  <a:gd name="adj" fmla="val 85660"/>
                </a:avLst>
              </a:prstGeom>
              <a:solidFill>
                <a:srgbClr val="DDDDDD"/>
              </a:solidFill>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sp>
            <p:nvSpPr>
              <p:cNvPr id="19" name="Rectangle 18"/>
              <p:cNvSpPr/>
              <p:nvPr/>
            </p:nvSpPr>
            <p:spPr>
              <a:xfrm>
                <a:off x="609540" y="4724038"/>
                <a:ext cx="2468220" cy="76361"/>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sp>
            <p:nvSpPr>
              <p:cNvPr id="20" name="Trapezoid 19"/>
              <p:cNvSpPr/>
              <p:nvPr/>
            </p:nvSpPr>
            <p:spPr>
              <a:xfrm rot="10800000">
                <a:off x="838157" y="4800399"/>
                <a:ext cx="1981350" cy="914421"/>
              </a:xfrm>
              <a:prstGeom prst="trapezoid">
                <a:avLst>
                  <a:gd name="adj" fmla="val 85660"/>
                </a:avLst>
              </a:prstGeom>
              <a:solidFill>
                <a:srgbClr val="DDDDDD"/>
              </a:solidFill>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sp>
            <p:nvSpPr>
              <p:cNvPr id="21" name="Rectangle 20"/>
              <p:cNvSpPr/>
              <p:nvPr/>
            </p:nvSpPr>
            <p:spPr>
              <a:xfrm>
                <a:off x="1676421" y="5714820"/>
                <a:ext cx="304823" cy="381804"/>
              </a:xfrm>
              <a:prstGeom prst="rect">
                <a:avLst/>
              </a:prstGeom>
              <a:solidFill>
                <a:srgbClr val="DDDDDD"/>
              </a:solidFill>
            </p:spPr>
            <p:style>
              <a:lnRef idx="2">
                <a:schemeClr val="dk1"/>
              </a:lnRef>
              <a:fillRef idx="1">
                <a:schemeClr val="lt1"/>
              </a:fillRef>
              <a:effectRef idx="0">
                <a:schemeClr val="dk1"/>
              </a:effectRef>
              <a:fontRef idx="minor">
                <a:schemeClr val="dk1"/>
              </a:fontRef>
            </p:style>
            <p:txBody>
              <a:bodyPr anchor="ctr"/>
              <a:lstStyle/>
              <a:p>
                <a:pPr algn="ctr"/>
                <a:endParaRPr lang="en-US">
                  <a:solidFill>
                    <a:srgbClr val="000000"/>
                  </a:solidFill>
                  <a:latin typeface="Calibri" charset="0"/>
                  <a:ea typeface="ＭＳ Ｐゴシック" charset="0"/>
                  <a:cs typeface="Arial" charset="0"/>
                </a:endParaRPr>
              </a:p>
            </p:txBody>
          </p:sp>
          <p:sp>
            <p:nvSpPr>
              <p:cNvPr id="26" name="Trapezoid 25"/>
              <p:cNvSpPr/>
              <p:nvPr/>
            </p:nvSpPr>
            <p:spPr>
              <a:xfrm>
                <a:off x="1719072" y="6096000"/>
                <a:ext cx="231648" cy="609600"/>
              </a:xfrm>
              <a:prstGeom prst="trapezoid">
                <a:avLst/>
              </a:prstGeom>
              <a:solidFill>
                <a:schemeClr val="bg1"/>
              </a:solidFill>
              <a:scene3d>
                <a:camera prst="orthographicFront">
                  <a:rot lat="0" lon="0" rev="10800000"/>
                </a:camera>
                <a:lightRig rig="threePt" dir="t"/>
              </a:scene3d>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grpSp>
        <p:sp>
          <p:nvSpPr>
            <p:cNvPr id="29" name="Rectangle 28"/>
            <p:cNvSpPr/>
            <p:nvPr/>
          </p:nvSpPr>
          <p:spPr bwMode="auto">
            <a:xfrm>
              <a:off x="3589253" y="2286000"/>
              <a:ext cx="285735" cy="4429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Arial" charset="0"/>
              </a:endParaRPr>
            </a:p>
          </p:txBody>
        </p:sp>
        <p:sp>
          <p:nvSpPr>
            <p:cNvPr id="30" name="Snip Same Side Corner Rectangle 29"/>
            <p:cNvSpPr/>
            <p:nvPr/>
          </p:nvSpPr>
          <p:spPr bwMode="auto">
            <a:xfrm flipH="1">
              <a:off x="2876502" y="4756150"/>
              <a:ext cx="57147" cy="127000"/>
            </a:xfrm>
            <a:prstGeom prst="snip2SameRect">
              <a:avLst/>
            </a:prstGeom>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latin typeface="Calibri" charset="0"/>
                <a:ea typeface="ＭＳ Ｐゴシック" charset="0"/>
                <a:cs typeface="Arial" charset="0"/>
              </a:endParaRPr>
            </a:p>
          </p:txBody>
        </p:sp>
        <p:sp>
          <p:nvSpPr>
            <p:cNvPr id="32" name="Snip Same Side Corner Rectangle 31"/>
            <p:cNvSpPr/>
            <p:nvPr/>
          </p:nvSpPr>
          <p:spPr bwMode="auto">
            <a:xfrm flipH="1">
              <a:off x="4571863" y="4756150"/>
              <a:ext cx="57147" cy="127000"/>
            </a:xfrm>
            <a:prstGeom prst="snip2SameRect">
              <a:avLst/>
            </a:prstGeom>
            <a:solidFill>
              <a:schemeClr val="bg1"/>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a:endParaRPr lang="en-US">
                <a:solidFill>
                  <a:srgbClr val="FFFFFF"/>
                </a:solidFill>
                <a:latin typeface="Calibri" charset="0"/>
                <a:ea typeface="ＭＳ Ｐゴシック" charset="0"/>
                <a:cs typeface="Arial" charset="0"/>
              </a:endParaRPr>
            </a:p>
          </p:txBody>
        </p:sp>
        <p:sp>
          <p:nvSpPr>
            <p:cNvPr id="35" name="Block Arc 34"/>
            <p:cNvSpPr/>
            <p:nvPr/>
          </p:nvSpPr>
          <p:spPr bwMode="auto">
            <a:xfrm>
              <a:off x="3676560" y="609600"/>
              <a:ext cx="819107" cy="823913"/>
            </a:xfrm>
            <a:prstGeom prst="blockArc">
              <a:avLst>
                <a:gd name="adj1" fmla="val 10800000"/>
                <a:gd name="adj2" fmla="val 133520"/>
                <a:gd name="adj3" fmla="val 13825"/>
              </a:avLst>
            </a:prstGeom>
            <a:solidFill>
              <a:schemeClr val="bg1">
                <a:lumMod val="8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endParaRPr lang="en-US">
                <a:solidFill>
                  <a:schemeClr val="tx1"/>
                </a:solidFill>
                <a:latin typeface="Calibri" charset="0"/>
                <a:ea typeface="ＭＳ Ｐゴシック" charset="0"/>
                <a:cs typeface="Arial" charset="0"/>
              </a:endParaRPr>
            </a:p>
          </p:txBody>
        </p:sp>
        <p:sp>
          <p:nvSpPr>
            <p:cNvPr id="36" name="Rectangle 35"/>
            <p:cNvSpPr/>
            <p:nvPr/>
          </p:nvSpPr>
          <p:spPr bwMode="auto">
            <a:xfrm>
              <a:off x="3619413" y="1306513"/>
              <a:ext cx="228588" cy="190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Arial" charset="0"/>
              </a:endParaRPr>
            </a:p>
          </p:txBody>
        </p:sp>
        <p:sp>
          <p:nvSpPr>
            <p:cNvPr id="37" name="Rectangle 36"/>
            <p:cNvSpPr/>
            <p:nvPr/>
          </p:nvSpPr>
          <p:spPr bwMode="auto">
            <a:xfrm>
              <a:off x="3676560" y="989013"/>
              <a:ext cx="114294" cy="3175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Arial" charset="0"/>
              </a:endParaRPr>
            </a:p>
          </p:txBody>
        </p:sp>
        <p:sp>
          <p:nvSpPr>
            <p:cNvPr id="2061" name="TextBox 30"/>
            <p:cNvSpPr txBox="1">
              <a:spLocks noChangeArrowheads="1"/>
            </p:cNvSpPr>
            <p:nvPr/>
          </p:nvSpPr>
          <p:spPr bwMode="auto">
            <a:xfrm>
              <a:off x="1402448" y="2855729"/>
              <a:ext cx="1340752" cy="307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UF slit impactor</a:t>
              </a:r>
            </a:p>
          </p:txBody>
        </p:sp>
        <p:sp>
          <p:nvSpPr>
            <p:cNvPr id="2062" name="TextBox 32"/>
            <p:cNvSpPr txBox="1">
              <a:spLocks noChangeArrowheads="1"/>
            </p:cNvSpPr>
            <p:nvPr/>
          </p:nvSpPr>
          <p:spPr bwMode="auto">
            <a:xfrm>
              <a:off x="1524000" y="1813560"/>
              <a:ext cx="1269819" cy="307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PM</a:t>
              </a:r>
              <a:r>
                <a:rPr lang="en-US" baseline="-25000"/>
                <a:t>2.5</a:t>
              </a:r>
              <a:r>
                <a:rPr lang="en-US"/>
                <a:t> impactor</a:t>
              </a:r>
            </a:p>
          </p:txBody>
        </p:sp>
        <p:sp>
          <p:nvSpPr>
            <p:cNvPr id="2063" name="TextBox 33"/>
            <p:cNvSpPr txBox="1">
              <a:spLocks noChangeArrowheads="1"/>
            </p:cNvSpPr>
            <p:nvPr/>
          </p:nvSpPr>
          <p:spPr bwMode="auto">
            <a:xfrm>
              <a:off x="1994872" y="799699"/>
              <a:ext cx="900728" cy="307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PM</a:t>
              </a:r>
              <a:r>
                <a:rPr lang="en-US" baseline="-25000"/>
                <a:t>10</a:t>
              </a:r>
              <a:r>
                <a:rPr lang="en-US"/>
                <a:t> Inlet</a:t>
              </a:r>
            </a:p>
          </p:txBody>
        </p:sp>
        <p:sp>
          <p:nvSpPr>
            <p:cNvPr id="2064" name="TextBox 37"/>
            <p:cNvSpPr txBox="1">
              <a:spLocks noChangeArrowheads="1"/>
            </p:cNvSpPr>
            <p:nvPr/>
          </p:nvSpPr>
          <p:spPr bwMode="auto">
            <a:xfrm>
              <a:off x="1084309" y="4069392"/>
              <a:ext cx="1735091" cy="307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Filter holder (8</a:t>
              </a:r>
              <a:r>
                <a:rPr lang="ja-JP" altLang="en-US"/>
                <a:t>”</a:t>
              </a:r>
              <a:r>
                <a:rPr lang="en-US"/>
                <a:t>X10</a:t>
              </a:r>
              <a:r>
                <a:rPr lang="ja-JP" altLang="en-US"/>
                <a:t>”</a:t>
              </a:r>
              <a:r>
                <a:rPr lang="en-US"/>
                <a:t>)</a:t>
              </a:r>
            </a:p>
          </p:txBody>
        </p:sp>
        <p:cxnSp>
          <p:nvCxnSpPr>
            <p:cNvPr id="68" name="Straight Arrow Connector 67"/>
            <p:cNvCxnSpPr/>
            <p:nvPr/>
          </p:nvCxnSpPr>
          <p:spPr>
            <a:xfrm rot="5400000" flipH="1" flipV="1">
              <a:off x="4153565" y="1486694"/>
              <a:ext cx="533400" cy="1588"/>
            </a:xfrm>
            <a:prstGeom prst="straightConnector1">
              <a:avLst/>
            </a:prstGeom>
            <a:ln w="19050">
              <a:solidFill>
                <a:schemeClr val="tx1">
                  <a:lumMod val="95000"/>
                  <a:lumOff val="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066" name="TextBox 68"/>
            <p:cNvSpPr txBox="1">
              <a:spLocks noChangeArrowheads="1"/>
            </p:cNvSpPr>
            <p:nvPr/>
          </p:nvSpPr>
          <p:spPr bwMode="auto">
            <a:xfrm>
              <a:off x="4114800" y="1752600"/>
              <a:ext cx="12618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i="1"/>
                <a:t>Inlet air</a:t>
              </a:r>
            </a:p>
            <a:p>
              <a:pPr algn="ctr" eaLnBrk="1" hangingPunct="1"/>
              <a:r>
                <a:rPr lang="en-US" i="1"/>
                <a:t>(400 LPM)</a:t>
              </a:r>
            </a:p>
          </p:txBody>
        </p:sp>
      </p:grpSp>
      <p:pic>
        <p:nvPicPr>
          <p:cNvPr id="40" name="Picture 39"/>
          <p:cNvPicPr>
            <a:picLocks noChangeAspect="1"/>
          </p:cNvPicPr>
          <p:nvPr/>
        </p:nvPicPr>
        <p:blipFill>
          <a:blip r:embed="rId3"/>
          <a:stretch>
            <a:fillRect/>
          </a:stretch>
        </p:blipFill>
        <p:spPr>
          <a:xfrm>
            <a:off x="5502347" y="29190"/>
            <a:ext cx="2990538" cy="6858000"/>
          </a:xfrm>
          <a:prstGeom prst="rect">
            <a:avLst/>
          </a:prstGeom>
        </p:spPr>
      </p:pic>
    </p:spTree>
    <p:extLst>
      <p:ext uri="{BB962C8B-B14F-4D97-AF65-F5344CB8AC3E}">
        <p14:creationId xmlns:p14="http://schemas.microsoft.com/office/powerpoint/2010/main" val="688721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6" name="Object 2"/>
          <p:cNvGraphicFramePr>
            <a:graphicFrameLocks noChangeAspect="1"/>
          </p:cNvGraphicFramePr>
          <p:nvPr/>
        </p:nvGraphicFramePr>
        <p:xfrm>
          <a:off x="0" y="0"/>
          <a:ext cx="4238625" cy="3328988"/>
        </p:xfrm>
        <a:graphic>
          <a:graphicData uri="http://schemas.openxmlformats.org/presentationml/2006/ole">
            <mc:AlternateContent xmlns:mc="http://schemas.openxmlformats.org/markup-compatibility/2006">
              <mc:Choice xmlns:v="urn:schemas-microsoft-com:vml" Requires="v">
                <p:oleObj name="Photo Editor Photo" r:id="rId3" imgW="4238095" imgH="3304762" progId="MSPhotoEd.3">
                  <p:embed/>
                </p:oleObj>
              </mc:Choice>
              <mc:Fallback>
                <p:oleObj name="Photo Editor Photo" r:id="rId3" imgW="4238095" imgH="330476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38625" cy="3328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8547" name="Object 3"/>
          <p:cNvGraphicFramePr>
            <a:graphicFrameLocks noChangeAspect="1"/>
          </p:cNvGraphicFramePr>
          <p:nvPr/>
        </p:nvGraphicFramePr>
        <p:xfrm>
          <a:off x="4419600" y="3114675"/>
          <a:ext cx="4191000" cy="3743325"/>
        </p:xfrm>
        <a:graphic>
          <a:graphicData uri="http://schemas.openxmlformats.org/presentationml/2006/ole">
            <mc:AlternateContent xmlns:mc="http://schemas.openxmlformats.org/markup-compatibility/2006">
              <mc:Choice xmlns:v="urn:schemas-microsoft-com:vml" Requires="v">
                <p:oleObj name="Photo Editor Photo" r:id="rId5" imgW="5761905" imgH="4277322" progId="MSPhotoEd.3">
                  <p:embed/>
                </p:oleObj>
              </mc:Choice>
              <mc:Fallback>
                <p:oleObj name="Photo Editor Photo" r:id="rId5" imgW="5761905" imgH="4277322"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114675"/>
                        <a:ext cx="4191000" cy="3743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8548" name="Object 4"/>
          <p:cNvGraphicFramePr>
            <a:graphicFrameLocks noChangeAspect="1"/>
          </p:cNvGraphicFramePr>
          <p:nvPr/>
        </p:nvGraphicFramePr>
        <p:xfrm>
          <a:off x="4419600" y="0"/>
          <a:ext cx="4371975" cy="3343275"/>
        </p:xfrm>
        <a:graphic>
          <a:graphicData uri="http://schemas.openxmlformats.org/presentationml/2006/ole">
            <mc:AlternateContent xmlns:mc="http://schemas.openxmlformats.org/markup-compatibility/2006">
              <mc:Choice xmlns:v="urn:schemas-microsoft-com:vml" Requires="v">
                <p:oleObj name="Photo Editor Photo" r:id="rId7" imgW="4371429" imgH="3495238" progId="MSPhotoEd.3">
                  <p:embed/>
                </p:oleObj>
              </mc:Choice>
              <mc:Fallback>
                <p:oleObj name="Photo Editor Photo" r:id="rId7" imgW="4371429" imgH="3495238"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0"/>
                        <a:ext cx="4371975" cy="334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8549" name="Text Box 5"/>
          <p:cNvSpPr txBox="1">
            <a:spLocks noChangeArrowheads="1"/>
          </p:cNvSpPr>
          <p:nvPr/>
        </p:nvSpPr>
        <p:spPr bwMode="auto">
          <a:xfrm>
            <a:off x="228600" y="3733800"/>
            <a:ext cx="3810000" cy="2830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rgbClr val="FFFF00"/>
                </a:solidFill>
              </a:rPr>
              <a:t>High-Volume, Very  Low Pressure Drop Impactor for Separation of Coarse-Fine-Ultrafine PM</a:t>
            </a:r>
          </a:p>
          <a:p>
            <a:pPr>
              <a:spcBef>
                <a:spcPct val="50000"/>
              </a:spcBef>
            </a:pPr>
            <a:r>
              <a:rPr lang="en-US" u="sng">
                <a:solidFill>
                  <a:srgbClr val="FFFF00"/>
                </a:solidFill>
                <a:cs typeface="Times New Roman" charset="0"/>
              </a:rPr>
              <a:t>Misra et al</a:t>
            </a:r>
            <a:r>
              <a:rPr lang="en-US" i="1" u="sng">
                <a:solidFill>
                  <a:srgbClr val="FFFF00"/>
                </a:solidFill>
                <a:cs typeface="Times New Roman" charset="0"/>
              </a:rPr>
              <a:t> Journal of Aerosol Science</a:t>
            </a:r>
            <a:r>
              <a:rPr lang="en-US">
                <a:solidFill>
                  <a:srgbClr val="FFFF00"/>
                </a:solidFill>
                <a:cs typeface="Times New Roman" charset="0"/>
              </a:rPr>
              <a:t>, 33(5):</a:t>
            </a:r>
            <a:r>
              <a:rPr lang="en-US" i="1">
                <a:solidFill>
                  <a:srgbClr val="FFFF00"/>
                </a:solidFill>
                <a:cs typeface="Times New Roman" charset="0"/>
              </a:rPr>
              <a:t> </a:t>
            </a:r>
            <a:r>
              <a:rPr lang="en-US">
                <a:solidFill>
                  <a:srgbClr val="FFFF00"/>
                </a:solidFill>
                <a:cs typeface="Times New Roman" charset="0"/>
              </a:rPr>
              <a:t>735-752, 2002</a:t>
            </a:r>
            <a:r>
              <a:rPr lang="en-US">
                <a:solidFill>
                  <a:srgbClr val="FFFF00"/>
                </a:solidFill>
              </a:rPr>
              <a:t> </a:t>
            </a:r>
          </a:p>
        </p:txBody>
      </p:sp>
    </p:spTree>
    <p:extLst>
      <p:ext uri="{BB962C8B-B14F-4D97-AF65-F5344CB8AC3E}">
        <p14:creationId xmlns:p14="http://schemas.microsoft.com/office/powerpoint/2010/main" val="2080809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Box 3"/>
          <p:cNvSpPr txBox="1"/>
          <p:nvPr/>
        </p:nvSpPr>
        <p:spPr>
          <a:xfrm>
            <a:off x="0" y="152400"/>
            <a:ext cx="9144000" cy="461665"/>
          </a:xfrm>
          <a:prstGeom prst="rect">
            <a:avLst/>
          </a:prstGeom>
          <a:noFill/>
        </p:spPr>
        <p:txBody>
          <a:bodyPr wrap="square" rtlCol="0">
            <a:spAutoFit/>
          </a:bodyPr>
          <a:lstStyle/>
          <a:p>
            <a:pPr algn="ctr"/>
            <a:r>
              <a:rPr lang="en-US" sz="2400" dirty="0">
                <a:solidFill>
                  <a:srgbClr val="FF0000"/>
                </a:solidFill>
                <a:latin typeface="Times New Roman" pitchFamily="18" charset="0"/>
                <a:cs typeface="Times New Roman" pitchFamily="18" charset="0"/>
              </a:rPr>
              <a:t>ACCELERATION AND CURVILINEAR PARTICLE MOTION</a:t>
            </a:r>
          </a:p>
        </p:txBody>
      </p:sp>
      <p:sp>
        <p:nvSpPr>
          <p:cNvPr id="11" name="TextBox 10"/>
          <p:cNvSpPr txBox="1"/>
          <p:nvPr/>
        </p:nvSpPr>
        <p:spPr>
          <a:xfrm>
            <a:off x="-3227" y="762000"/>
            <a:ext cx="9144000" cy="461665"/>
          </a:xfrm>
          <a:prstGeom prst="rect">
            <a:avLst/>
          </a:prstGeom>
          <a:noFill/>
        </p:spPr>
        <p:txBody>
          <a:bodyPr wrap="square" rtlCol="0">
            <a:spAutoFit/>
          </a:bodyPr>
          <a:lstStyle/>
          <a:p>
            <a:pPr>
              <a:buFont typeface="Arial" pitchFamily="34" charset="0"/>
              <a:buChar char="•"/>
            </a:pPr>
            <a:r>
              <a:rPr lang="en-US" sz="2400" dirty="0">
                <a:solidFill>
                  <a:srgbClr val="0000FF"/>
                </a:solidFill>
                <a:latin typeface="Times New Roman" pitchFamily="18" charset="0"/>
                <a:cs typeface="Times New Roman" pitchFamily="18" charset="0"/>
              </a:rPr>
              <a:t> The Stokes number St:</a:t>
            </a:r>
            <a:endParaRPr lang="en-US" sz="2400" u="sng" dirty="0">
              <a:solidFill>
                <a:srgbClr val="0000FF"/>
              </a:solidFill>
              <a:latin typeface="Times New Roman" pitchFamily="18" charset="0"/>
              <a:cs typeface="Times New Roman" pitchFamily="18" charset="0"/>
            </a:endParaRPr>
          </a:p>
        </p:txBody>
      </p:sp>
      <p:sp>
        <p:nvSpPr>
          <p:cNvPr id="23" name="Line 6"/>
          <p:cNvSpPr>
            <a:spLocks noChangeShapeType="1"/>
          </p:cNvSpPr>
          <p:nvPr/>
        </p:nvSpPr>
        <p:spPr bwMode="auto">
          <a:xfrm>
            <a:off x="685800" y="3568700"/>
            <a:ext cx="3429000" cy="0"/>
          </a:xfrm>
          <a:prstGeom prst="line">
            <a:avLst/>
          </a:prstGeom>
          <a:noFill/>
          <a:ln w="9525">
            <a:solidFill>
              <a:srgbClr val="FF0000"/>
            </a:solidFill>
            <a:prstDash val="dash"/>
            <a:round/>
            <a:headEnd/>
            <a:tailEnd/>
          </a:ln>
        </p:spPr>
        <p:txBody>
          <a:bodyPr/>
          <a:lstStyle/>
          <a:p>
            <a:endParaRPr lang="en-US"/>
          </a:p>
        </p:txBody>
      </p:sp>
      <p:sp>
        <p:nvSpPr>
          <p:cNvPr id="25" name="Text Box 8"/>
          <p:cNvSpPr txBox="1">
            <a:spLocks noChangeArrowheads="1"/>
          </p:cNvSpPr>
          <p:nvPr/>
        </p:nvSpPr>
        <p:spPr bwMode="auto">
          <a:xfrm>
            <a:off x="1121664" y="5837754"/>
            <a:ext cx="2993136" cy="369332"/>
          </a:xfrm>
          <a:prstGeom prst="rect">
            <a:avLst/>
          </a:prstGeom>
          <a:noFill/>
          <a:ln w="9525">
            <a:noFill/>
            <a:miter lim="800000"/>
            <a:headEnd/>
            <a:tailEnd/>
          </a:ln>
        </p:spPr>
        <p:txBody>
          <a:bodyPr wrap="square">
            <a:spAutoFit/>
          </a:bodyPr>
          <a:lstStyle/>
          <a:p>
            <a:pPr>
              <a:spcBef>
                <a:spcPct val="50000"/>
              </a:spcBef>
            </a:pPr>
            <a:r>
              <a:rPr lang="en-US" dirty="0">
                <a:solidFill>
                  <a:srgbClr val="FF0000"/>
                </a:solidFill>
                <a:latin typeface="Times New Roman" pitchFamily="18" charset="0"/>
              </a:rPr>
              <a:t>d</a:t>
            </a:r>
            <a:r>
              <a:rPr lang="en-US" baseline="-25000" dirty="0">
                <a:solidFill>
                  <a:srgbClr val="FF0000"/>
                </a:solidFill>
                <a:latin typeface="Times New Roman" pitchFamily="18" charset="0"/>
              </a:rPr>
              <a:t>50</a:t>
            </a:r>
            <a:r>
              <a:rPr lang="en-US" dirty="0">
                <a:solidFill>
                  <a:srgbClr val="FF0000"/>
                </a:solidFill>
                <a:latin typeface="Times New Roman" pitchFamily="18" charset="0"/>
              </a:rPr>
              <a:t> = cut-off size= 0.15 </a:t>
            </a:r>
            <a:r>
              <a:rPr lang="en-US" dirty="0">
                <a:solidFill>
                  <a:srgbClr val="FF0000"/>
                </a:solidFill>
                <a:latin typeface="Times New Roman" pitchFamily="18" charset="0"/>
                <a:cs typeface="Arial" charset="0"/>
              </a:rPr>
              <a:t>µm</a:t>
            </a:r>
          </a:p>
        </p:txBody>
      </p:sp>
      <p:sp>
        <p:nvSpPr>
          <p:cNvPr id="26" name="Text Box 9"/>
          <p:cNvSpPr txBox="1">
            <a:spLocks noChangeArrowheads="1"/>
          </p:cNvSpPr>
          <p:nvPr/>
        </p:nvSpPr>
        <p:spPr bwMode="auto">
          <a:xfrm>
            <a:off x="273050" y="3441700"/>
            <a:ext cx="463550" cy="274638"/>
          </a:xfrm>
          <a:prstGeom prst="rect">
            <a:avLst/>
          </a:prstGeom>
          <a:noFill/>
          <a:ln w="9525">
            <a:noFill/>
            <a:miter lim="800000"/>
            <a:headEnd/>
            <a:tailEnd/>
          </a:ln>
        </p:spPr>
        <p:txBody>
          <a:bodyPr wrap="none">
            <a:spAutoFit/>
          </a:bodyPr>
          <a:lstStyle/>
          <a:p>
            <a:r>
              <a:rPr lang="en-US" sz="1200">
                <a:solidFill>
                  <a:srgbClr val="FF0000"/>
                </a:solidFill>
                <a:latin typeface="Times New Roman" pitchFamily="18" charset="0"/>
              </a:rPr>
              <a:t>50%</a:t>
            </a:r>
          </a:p>
        </p:txBody>
      </p:sp>
      <p:sp>
        <p:nvSpPr>
          <p:cNvPr id="27" name="TextBox 26"/>
          <p:cNvSpPr txBox="1"/>
          <p:nvPr/>
        </p:nvSpPr>
        <p:spPr>
          <a:xfrm>
            <a:off x="4503690" y="1219200"/>
            <a:ext cx="4648200" cy="5755421"/>
          </a:xfrm>
          <a:prstGeom prst="rect">
            <a:avLst/>
          </a:prstGeom>
          <a:noFill/>
        </p:spPr>
        <p:txBody>
          <a:bodyPr wrap="square" rtlCol="0">
            <a:spAutoFit/>
          </a:bodyPr>
          <a:lstStyle/>
          <a:p>
            <a:pPr>
              <a:buFont typeface="Arial" pitchFamily="34" charset="0"/>
              <a:buChar char="•"/>
            </a:pPr>
            <a:r>
              <a:rPr lang="en-US" sz="1600" dirty="0">
                <a:solidFill>
                  <a:srgbClr val="0000FF"/>
                </a:solidFill>
                <a:latin typeface="Times New Roman" pitchFamily="18" charset="0"/>
                <a:cs typeface="Times New Roman" pitchFamily="18" charset="0"/>
              </a:rPr>
              <a:t> Collection efficiency is governed by </a:t>
            </a:r>
            <a:r>
              <a:rPr lang="en-US" sz="1600" i="1" u="sng" dirty="0">
                <a:solidFill>
                  <a:srgbClr val="0000FF"/>
                </a:solidFill>
                <a:latin typeface="Times New Roman" pitchFamily="18" charset="0"/>
                <a:cs typeface="Times New Roman" pitchFamily="18" charset="0"/>
              </a:rPr>
              <a:t>St</a:t>
            </a:r>
            <a:r>
              <a:rPr lang="en-US" sz="1600" dirty="0">
                <a:solidFill>
                  <a:srgbClr val="0000FF"/>
                </a:solidFill>
                <a:latin typeface="Times New Roman" pitchFamily="18" charset="0"/>
                <a:cs typeface="Times New Roman" pitchFamily="18" charset="0"/>
              </a:rPr>
              <a:t>, which for an impactor is defined as the ratio of the particle stopping distance at the average nozzle exit velocity (U) to the nozzle (jet) radius (D</a:t>
            </a:r>
            <a:r>
              <a:rPr lang="en-US" sz="1600" baseline="-25000" dirty="0">
                <a:solidFill>
                  <a:srgbClr val="0000FF"/>
                </a:solidFill>
                <a:latin typeface="Times New Roman" pitchFamily="18" charset="0"/>
                <a:cs typeface="Times New Roman" pitchFamily="18" charset="0"/>
              </a:rPr>
              <a:t>j</a:t>
            </a:r>
            <a:r>
              <a:rPr lang="en-US" sz="1600" dirty="0">
                <a:solidFill>
                  <a:srgbClr val="0000FF"/>
                </a:solidFill>
                <a:latin typeface="Times New Roman" pitchFamily="18" charset="0"/>
                <a:cs typeface="Times New Roman" pitchFamily="18" charset="0"/>
              </a:rPr>
              <a:t>/2)  </a:t>
            </a:r>
          </a:p>
          <a:p>
            <a:pPr>
              <a:buFont typeface="Arial" pitchFamily="34" charset="0"/>
              <a:buChar char="•"/>
            </a:pPr>
            <a:endParaRPr lang="en-US" sz="1600" dirty="0">
              <a:solidFill>
                <a:srgbClr val="0000FF"/>
              </a:solidFill>
              <a:latin typeface="Times New Roman" pitchFamily="18" charset="0"/>
              <a:cs typeface="Times New Roman" pitchFamily="18" charset="0"/>
            </a:endParaRPr>
          </a:p>
          <a:p>
            <a:pPr>
              <a:buFont typeface="Arial" pitchFamily="34" charset="0"/>
              <a:buChar char="•"/>
            </a:pPr>
            <a:endParaRPr lang="en-US" sz="1600" dirty="0">
              <a:solidFill>
                <a:srgbClr val="0000FF"/>
              </a:solidFill>
              <a:latin typeface="Times New Roman" pitchFamily="18" charset="0"/>
              <a:cs typeface="Times New Roman" pitchFamily="18" charset="0"/>
            </a:endParaRPr>
          </a:p>
          <a:p>
            <a:pPr>
              <a:buFont typeface="Arial" pitchFamily="34" charset="0"/>
              <a:buChar char="•"/>
            </a:pPr>
            <a:endParaRPr lang="en-US" sz="1600" dirty="0">
              <a:solidFill>
                <a:srgbClr val="0000FF"/>
              </a:solidFill>
              <a:latin typeface="Times New Roman" pitchFamily="18" charset="0"/>
              <a:cs typeface="Times New Roman" pitchFamily="18" charset="0"/>
            </a:endParaRPr>
          </a:p>
          <a:p>
            <a:pPr>
              <a:buFont typeface="Arial" pitchFamily="34" charset="0"/>
              <a:buChar char="•"/>
            </a:pPr>
            <a:endParaRPr lang="en-US" sz="1600" dirty="0">
              <a:solidFill>
                <a:srgbClr val="0000FF"/>
              </a:solidFill>
              <a:latin typeface="Times New Roman" pitchFamily="18" charset="0"/>
              <a:cs typeface="Times New Roman" pitchFamily="18" charset="0"/>
            </a:endParaRPr>
          </a:p>
          <a:p>
            <a:pPr>
              <a:buFont typeface="Arial" pitchFamily="34" charset="0"/>
              <a:buChar char="•"/>
            </a:pPr>
            <a:endParaRPr lang="en-US" sz="1600" dirty="0">
              <a:solidFill>
                <a:srgbClr val="0000FF"/>
              </a:solidFill>
              <a:latin typeface="Times New Roman" pitchFamily="18" charset="0"/>
              <a:cs typeface="Times New Roman" pitchFamily="18" charset="0"/>
            </a:endParaRPr>
          </a:p>
          <a:p>
            <a:pPr>
              <a:buFont typeface="Arial" pitchFamily="34" charset="0"/>
              <a:buChar char="•"/>
            </a:pPr>
            <a:endParaRPr lang="en-US" sz="1600" dirty="0">
              <a:solidFill>
                <a:srgbClr val="0000FF"/>
              </a:solidFill>
              <a:latin typeface="Times New Roman" pitchFamily="18" charset="0"/>
              <a:cs typeface="Times New Roman" pitchFamily="18" charset="0"/>
            </a:endParaRPr>
          </a:p>
          <a:p>
            <a:pPr>
              <a:buFont typeface="Arial" pitchFamily="34" charset="0"/>
              <a:buChar char="•"/>
            </a:pPr>
            <a:endParaRPr lang="en-US" sz="1600" dirty="0">
              <a:solidFill>
                <a:srgbClr val="0000FF"/>
              </a:solidFill>
              <a:latin typeface="Times New Roman" pitchFamily="18" charset="0"/>
              <a:cs typeface="Times New Roman" pitchFamily="18" charset="0"/>
            </a:endParaRPr>
          </a:p>
          <a:p>
            <a:pPr>
              <a:buFont typeface="Arial" pitchFamily="34" charset="0"/>
              <a:buChar char="•"/>
            </a:pPr>
            <a:endParaRPr lang="en-US" sz="1600" dirty="0">
              <a:solidFill>
                <a:srgbClr val="0000FF"/>
              </a:solidFill>
              <a:latin typeface="Times New Roman" pitchFamily="18" charset="0"/>
              <a:cs typeface="Times New Roman" pitchFamily="18" charset="0"/>
            </a:endParaRPr>
          </a:p>
          <a:p>
            <a:pPr>
              <a:buFont typeface="Arial" pitchFamily="34" charset="0"/>
              <a:buChar char="•"/>
            </a:pPr>
            <a:r>
              <a:rPr lang="en-US" sz="1600" dirty="0">
                <a:solidFill>
                  <a:srgbClr val="0000FF"/>
                </a:solidFill>
                <a:latin typeface="Times New Roman" pitchFamily="18" charset="0"/>
                <a:cs typeface="Times New Roman" pitchFamily="18" charset="0"/>
              </a:rPr>
              <a:t> The efficiency curves of well-designed impactors are characterized by a </a:t>
            </a:r>
            <a:r>
              <a:rPr lang="en-US" sz="1600" i="1" u="sng" dirty="0">
                <a:solidFill>
                  <a:srgbClr val="0000FF"/>
                </a:solidFill>
                <a:latin typeface="Times New Roman" pitchFamily="18" charset="0"/>
                <a:cs typeface="Times New Roman" pitchFamily="18" charset="0"/>
              </a:rPr>
              <a:t>St</a:t>
            </a:r>
            <a:r>
              <a:rPr lang="en-US" sz="1600" i="1" u="sng" baseline="-25000" dirty="0">
                <a:solidFill>
                  <a:srgbClr val="0000FF"/>
                </a:solidFill>
                <a:latin typeface="Times New Roman" pitchFamily="18" charset="0"/>
                <a:cs typeface="Times New Roman" pitchFamily="18" charset="0"/>
              </a:rPr>
              <a:t>50</a:t>
            </a:r>
            <a:r>
              <a:rPr lang="en-US" sz="1600" dirty="0">
                <a:solidFill>
                  <a:srgbClr val="0000FF"/>
                </a:solidFill>
                <a:latin typeface="Times New Roman" pitchFamily="18" charset="0"/>
                <a:cs typeface="Times New Roman" pitchFamily="18" charset="0"/>
              </a:rPr>
              <a:t> (i.e. Stoke number that gives 50% collection efficiency)</a:t>
            </a:r>
          </a:p>
          <a:p>
            <a:pPr>
              <a:buFont typeface="Arial" pitchFamily="34" charset="0"/>
              <a:buChar char="•"/>
            </a:pPr>
            <a:endParaRPr lang="en-US" sz="1600" dirty="0">
              <a:solidFill>
                <a:srgbClr val="0000FF"/>
              </a:solidFill>
              <a:latin typeface="Times New Roman" pitchFamily="18" charset="0"/>
              <a:cs typeface="Times New Roman" pitchFamily="18" charset="0"/>
            </a:endParaRPr>
          </a:p>
          <a:p>
            <a:pPr>
              <a:buFont typeface="Arial" pitchFamily="34" charset="0"/>
              <a:buChar char="•"/>
            </a:pPr>
            <a:r>
              <a:rPr lang="en-US" sz="2400" dirty="0">
                <a:solidFill>
                  <a:srgbClr val="0000FF"/>
                </a:solidFill>
              </a:rPr>
              <a:t>E = Δ / (D</a:t>
            </a:r>
            <a:r>
              <a:rPr lang="en-US" sz="2400" baseline="-25000" dirty="0">
                <a:solidFill>
                  <a:srgbClr val="0000FF"/>
                </a:solidFill>
              </a:rPr>
              <a:t>j</a:t>
            </a:r>
            <a:r>
              <a:rPr lang="en-US" sz="2400" dirty="0">
                <a:solidFill>
                  <a:srgbClr val="0000FF"/>
                </a:solidFill>
              </a:rPr>
              <a:t>/2)= ( π τ U) / D</a:t>
            </a:r>
            <a:r>
              <a:rPr lang="en-US" sz="2400" baseline="-25000" dirty="0">
                <a:solidFill>
                  <a:srgbClr val="0000FF"/>
                </a:solidFill>
              </a:rPr>
              <a:t>j</a:t>
            </a:r>
            <a:r>
              <a:rPr lang="en-US" sz="2400" dirty="0">
                <a:solidFill>
                  <a:srgbClr val="0000FF"/>
                </a:solidFill>
              </a:rPr>
              <a:t> = π St	</a:t>
            </a:r>
          </a:p>
          <a:p>
            <a:pPr>
              <a:buFont typeface="Arial" pitchFamily="34" charset="0"/>
              <a:buChar char="•"/>
            </a:pPr>
            <a:endParaRPr lang="en-US" sz="2400" dirty="0">
              <a:solidFill>
                <a:srgbClr val="0000FF"/>
              </a:solidFill>
            </a:endParaRPr>
          </a:p>
          <a:p>
            <a:pPr>
              <a:buFont typeface="Arial" pitchFamily="34" charset="0"/>
              <a:buChar char="•"/>
            </a:pPr>
            <a:r>
              <a:rPr lang="en-US" sz="2400" dirty="0">
                <a:solidFill>
                  <a:srgbClr val="0000FF"/>
                </a:solidFill>
              </a:rPr>
              <a:t>St</a:t>
            </a:r>
            <a:r>
              <a:rPr lang="en-US" sz="2400" baseline="-25000" dirty="0">
                <a:solidFill>
                  <a:srgbClr val="0000FF"/>
                </a:solidFill>
              </a:rPr>
              <a:t>50</a:t>
            </a:r>
            <a:r>
              <a:rPr lang="en-US" sz="2400" dirty="0">
                <a:solidFill>
                  <a:srgbClr val="0000FF"/>
                </a:solidFill>
              </a:rPr>
              <a:t> = 0.5/3.14 = 0.17≈ 0.20</a:t>
            </a:r>
          </a:p>
          <a:p>
            <a:pPr>
              <a:buFont typeface="Arial" pitchFamily="34" charset="0"/>
              <a:buChar char="•"/>
            </a:pPr>
            <a:endParaRPr lang="en-US" sz="1600" dirty="0">
              <a:solidFill>
                <a:srgbClr val="0000FF"/>
              </a:solidFill>
              <a:latin typeface="Times New Roman" pitchFamily="18" charset="0"/>
              <a:cs typeface="Times New Roman" pitchFamily="18" charset="0"/>
            </a:endParaRPr>
          </a:p>
        </p:txBody>
      </p:sp>
      <p:graphicFrame>
        <p:nvGraphicFramePr>
          <p:cNvPr id="8195" name="Object 3">
            <a:hlinkClick r:id="" action="ppaction://ole?verb=0"/>
          </p:cNvPr>
          <p:cNvGraphicFramePr>
            <a:graphicFrameLocks/>
          </p:cNvGraphicFramePr>
          <p:nvPr>
            <p:extLst>
              <p:ext uri="{D42A27DB-BD31-4B8C-83A1-F6EECF244321}">
                <p14:modId xmlns:p14="http://schemas.microsoft.com/office/powerpoint/2010/main" val="2264561712"/>
              </p:ext>
            </p:extLst>
          </p:nvPr>
        </p:nvGraphicFramePr>
        <p:xfrm>
          <a:off x="5237111" y="2379663"/>
          <a:ext cx="2797175" cy="1930400"/>
        </p:xfrm>
        <a:graphic>
          <a:graphicData uri="http://schemas.openxmlformats.org/presentationml/2006/ole">
            <mc:AlternateContent xmlns:mc="http://schemas.openxmlformats.org/markup-compatibility/2006">
              <mc:Choice xmlns:v="urn:schemas-microsoft-com:vml" Requires="v">
                <p:oleObj name="Equation" r:id="rId2" imgW="1282700" imgH="812800" progId="Equation.3">
                  <p:embed/>
                </p:oleObj>
              </mc:Choice>
              <mc:Fallback>
                <p:oleObj name="Equation" r:id="rId2" imgW="1282700" imgH="812800" progId="Equation.3">
                  <p:embed/>
                  <p:pic>
                    <p:nvPicPr>
                      <p:cNvPr id="0" name=""/>
                      <p:cNvPicPr>
                        <a:picLocks noChangeArrowheads="1"/>
                      </p:cNvPicPr>
                      <p:nvPr/>
                    </p:nvPicPr>
                    <p:blipFill>
                      <a:blip r:embed="rId3">
                        <a:alphaModFix/>
                      </a:blip>
                      <a:srcRect/>
                      <a:stretch>
                        <a:fillRect/>
                      </a:stretch>
                    </p:blipFill>
                    <p:spPr bwMode="auto">
                      <a:xfrm>
                        <a:off x="5237111" y="2379663"/>
                        <a:ext cx="2797175" cy="1930400"/>
                      </a:xfrm>
                      <a:prstGeom prst="rect">
                        <a:avLst/>
                      </a:prstGeom>
                      <a:noFill/>
                      <a:ln>
                        <a:noFill/>
                      </a:ln>
                      <a:effectLst/>
                    </p:spPr>
                  </p:pic>
                </p:oleObj>
              </mc:Fallback>
            </mc:AlternateContent>
          </a:graphicData>
        </a:graphic>
      </p:graphicFrame>
      <p:graphicFrame>
        <p:nvGraphicFramePr>
          <p:cNvPr id="12" name="Object 9"/>
          <p:cNvGraphicFramePr>
            <a:graphicFrameLocks noChangeAspect="1"/>
          </p:cNvGraphicFramePr>
          <p:nvPr>
            <p:extLst>
              <p:ext uri="{D42A27DB-BD31-4B8C-83A1-F6EECF244321}">
                <p14:modId xmlns:p14="http://schemas.microsoft.com/office/powerpoint/2010/main" val="518286780"/>
              </p:ext>
            </p:extLst>
          </p:nvPr>
        </p:nvGraphicFramePr>
        <p:xfrm>
          <a:off x="16061" y="1491807"/>
          <a:ext cx="4509484" cy="3612394"/>
        </p:xfrm>
        <a:graphic>
          <a:graphicData uri="http://schemas.openxmlformats.org/presentationml/2006/ole">
            <mc:AlternateContent xmlns:mc="http://schemas.openxmlformats.org/markup-compatibility/2006">
              <mc:Choice xmlns:v="urn:schemas-microsoft-com:vml" Requires="v">
                <p:oleObj name="Chart" r:id="rId4" imgW="7591806" imgH="4762881" progId="Excel.Chart.8">
                  <p:embed/>
                </p:oleObj>
              </mc:Choice>
              <mc:Fallback>
                <p:oleObj name="Chart" r:id="rId4" imgW="7591806" imgH="4762881"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61" y="1491807"/>
                        <a:ext cx="4509484" cy="361239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1469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461665"/>
          </a:xfrm>
          <a:prstGeom prst="rect">
            <a:avLst/>
          </a:prstGeom>
          <a:noFill/>
        </p:spPr>
        <p:txBody>
          <a:bodyPr wrap="square" rtlCol="0">
            <a:spAutoFit/>
          </a:bodyPr>
          <a:lstStyle/>
          <a:p>
            <a:pPr algn="ctr"/>
            <a:r>
              <a:rPr lang="en-US" sz="2400" dirty="0">
                <a:solidFill>
                  <a:schemeClr val="accent6">
                    <a:lumMod val="75000"/>
                  </a:schemeClr>
                </a:solidFill>
                <a:latin typeface="Times New Roman" pitchFamily="18" charset="0"/>
                <a:cs typeface="Times New Roman" pitchFamily="18" charset="0"/>
              </a:rPr>
              <a:t>ACCELERATION AND CURVILINEAR PARTICLE MOTION</a:t>
            </a:r>
          </a:p>
        </p:txBody>
      </p:sp>
      <p:sp>
        <p:nvSpPr>
          <p:cNvPr id="6" name="TextBox 5"/>
          <p:cNvSpPr txBox="1"/>
          <p:nvPr/>
        </p:nvSpPr>
        <p:spPr>
          <a:xfrm>
            <a:off x="0" y="838200"/>
            <a:ext cx="9144000" cy="830997"/>
          </a:xfrm>
          <a:prstGeom prst="rect">
            <a:avLst/>
          </a:prstGeom>
          <a:noFill/>
        </p:spPr>
        <p:txBody>
          <a:bodyPr wrap="square" rtlCol="0">
            <a:spAutoFit/>
          </a:bodyPr>
          <a:lstStyle/>
          <a:p>
            <a:pPr>
              <a:buFont typeface="Arial" pitchFamily="34" charset="0"/>
              <a:buChar char="•"/>
            </a:pPr>
            <a:r>
              <a:rPr lang="en-US" sz="2400" dirty="0">
                <a:solidFill>
                  <a:schemeClr val="accent3">
                    <a:lumMod val="60000"/>
                    <a:lumOff val="40000"/>
                  </a:schemeClr>
                </a:solidFill>
              </a:rPr>
              <a:t> </a:t>
            </a:r>
            <a:r>
              <a:rPr lang="en-US" sz="2400" u="sng" dirty="0">
                <a:solidFill>
                  <a:schemeClr val="accent3">
                    <a:lumMod val="60000"/>
                    <a:lumOff val="40000"/>
                  </a:schemeClr>
                </a:solidFill>
                <a:latin typeface="Times New Roman" pitchFamily="18" charset="0"/>
                <a:cs typeface="Times New Roman" pitchFamily="18" charset="0"/>
              </a:rPr>
              <a:t>Virtual Impactors</a:t>
            </a:r>
          </a:p>
          <a:p>
            <a:pPr lvl="1"/>
            <a:endParaRPr lang="en-US" sz="2400" dirty="0">
              <a:solidFill>
                <a:schemeClr val="accent3">
                  <a:lumMod val="60000"/>
                  <a:lumOff val="40000"/>
                </a:schemeClr>
              </a:solidFill>
              <a:latin typeface="Times New Roman" pitchFamily="18" charset="0"/>
              <a:cs typeface="Times New Roman" pitchFamily="18" charset="0"/>
            </a:endParaRPr>
          </a:p>
        </p:txBody>
      </p:sp>
      <p:sp>
        <p:nvSpPr>
          <p:cNvPr id="11" name="TextBox 10"/>
          <p:cNvSpPr txBox="1"/>
          <p:nvPr/>
        </p:nvSpPr>
        <p:spPr>
          <a:xfrm>
            <a:off x="0" y="1669197"/>
            <a:ext cx="3962400" cy="4401205"/>
          </a:xfrm>
          <a:prstGeom prst="rect">
            <a:avLst/>
          </a:prstGeom>
          <a:noFill/>
        </p:spPr>
        <p:txBody>
          <a:bodyPr wrap="square" rtlCol="0">
            <a:spAutoFit/>
          </a:bodyPr>
          <a:lstStyle/>
          <a:p>
            <a:pPr>
              <a:buFont typeface="Arial" pitchFamily="34" charset="0"/>
              <a:buChar char="•"/>
            </a:pPr>
            <a:r>
              <a:rPr lang="en-US" sz="2000" dirty="0">
                <a:latin typeface="Times New Roman" pitchFamily="18" charset="0"/>
                <a:cs typeface="Times New Roman" pitchFamily="18" charset="0"/>
              </a:rPr>
              <a:t> </a:t>
            </a:r>
            <a:r>
              <a:rPr lang="en-US" sz="2000" dirty="0">
                <a:latin typeface="Times New Roman" pitchFamily="18" charset="0"/>
              </a:rPr>
              <a:t> Designed to collect a larger particulate mass than is possible with conventional impactors</a:t>
            </a:r>
          </a:p>
          <a:p>
            <a:pPr>
              <a:buFont typeface="Arial" pitchFamily="34" charset="0"/>
              <a:buChar char="•"/>
            </a:pPr>
            <a:endParaRPr lang="en-US" sz="2000" dirty="0">
              <a:latin typeface="Times New Roman" pitchFamily="18" charset="0"/>
            </a:endParaRPr>
          </a:p>
          <a:p>
            <a:pPr>
              <a:buFont typeface="Arial" pitchFamily="34" charset="0"/>
              <a:buChar char="•"/>
            </a:pPr>
            <a:r>
              <a:rPr lang="en-US" sz="2000" dirty="0">
                <a:latin typeface="Times New Roman" pitchFamily="18" charset="0"/>
              </a:rPr>
              <a:t> </a:t>
            </a:r>
            <a:r>
              <a:rPr lang="en-US" sz="2000" u="sng" dirty="0">
                <a:latin typeface="Times New Roman" pitchFamily="18" charset="0"/>
              </a:rPr>
              <a:t>Main and secondary flows</a:t>
            </a:r>
            <a:r>
              <a:rPr lang="en-US" sz="2000" dirty="0">
                <a:latin typeface="Times New Roman" pitchFamily="18" charset="0"/>
              </a:rPr>
              <a:t>. Secondary flow is 5-10% of the main flow and will include 5-10% of particles smaller than the stage cut-off size </a:t>
            </a:r>
          </a:p>
          <a:p>
            <a:pPr>
              <a:buFont typeface="Arial" pitchFamily="34" charset="0"/>
              <a:buChar char="•"/>
            </a:pPr>
            <a:endParaRPr lang="en-US" sz="2000" dirty="0">
              <a:latin typeface="Times New Roman" pitchFamily="18" charset="0"/>
            </a:endParaRPr>
          </a:p>
          <a:p>
            <a:pPr>
              <a:buFont typeface="Arial" pitchFamily="34" charset="0"/>
              <a:buChar char="•"/>
            </a:pPr>
            <a:r>
              <a:rPr lang="en-US" sz="2000" dirty="0">
                <a:latin typeface="Times New Roman" pitchFamily="18" charset="0"/>
              </a:rPr>
              <a:t> The greater the secondary flow the sharper the cut-off and the greater the fraction of small particles that will be trapped on the filter</a:t>
            </a:r>
          </a:p>
        </p:txBody>
      </p:sp>
      <p:pic>
        <p:nvPicPr>
          <p:cNvPr id="5" name="Picture 4"/>
          <p:cNvPicPr>
            <a:picLocks noChangeAspect="1"/>
          </p:cNvPicPr>
          <p:nvPr/>
        </p:nvPicPr>
        <p:blipFill>
          <a:blip r:embed="rId2"/>
          <a:stretch>
            <a:fillRect/>
          </a:stretch>
        </p:blipFill>
        <p:spPr>
          <a:xfrm>
            <a:off x="4114799" y="1132132"/>
            <a:ext cx="4910527" cy="5081678"/>
          </a:xfrm>
          <a:prstGeom prst="rect">
            <a:avLst/>
          </a:prstGeom>
        </p:spPr>
      </p:pic>
    </p:spTree>
    <p:extLst>
      <p:ext uri="{BB962C8B-B14F-4D97-AF65-F5344CB8AC3E}">
        <p14:creationId xmlns:p14="http://schemas.microsoft.com/office/powerpoint/2010/main" val="2823923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748" y="240640"/>
            <a:ext cx="8676094" cy="5601533"/>
          </a:xfrm>
          <a:prstGeom prst="rect">
            <a:avLst/>
          </a:prstGeom>
          <a:noFill/>
        </p:spPr>
        <p:txBody>
          <a:bodyPr wrap="square" rtlCol="0">
            <a:spAutoFit/>
          </a:bodyPr>
          <a:lstStyle/>
          <a:p>
            <a:r>
              <a:rPr lang="en-US" sz="2800" b="1" u="sng" dirty="0">
                <a:solidFill>
                  <a:srgbClr val="C3D69B"/>
                </a:solidFill>
              </a:rPr>
              <a:t>Motivation, Rationale and Objectives</a:t>
            </a:r>
          </a:p>
          <a:p>
            <a:endParaRPr lang="en-US" sz="2200" dirty="0"/>
          </a:p>
          <a:p>
            <a:pPr marL="342900" indent="-342900">
              <a:buFont typeface="Arial"/>
              <a:buChar char="•"/>
            </a:pPr>
            <a:r>
              <a:rPr lang="en-US" sz="2200" b="1" u="sng" dirty="0">
                <a:solidFill>
                  <a:schemeClr val="accent6">
                    <a:lumMod val="75000"/>
                  </a:schemeClr>
                </a:solidFill>
              </a:rPr>
              <a:t>Drawbacks</a:t>
            </a:r>
            <a:r>
              <a:rPr lang="en-US" sz="2200" dirty="0">
                <a:solidFill>
                  <a:schemeClr val="accent6">
                    <a:lumMod val="75000"/>
                  </a:schemeClr>
                </a:solidFill>
              </a:rPr>
              <a:t>:</a:t>
            </a:r>
          </a:p>
          <a:p>
            <a:pPr marL="342900" indent="-342900">
              <a:buFont typeface="Arial"/>
              <a:buChar char="•"/>
            </a:pPr>
            <a:endParaRPr lang="en-US" sz="2200" dirty="0">
              <a:solidFill>
                <a:schemeClr val="accent6">
                  <a:lumMod val="75000"/>
                </a:schemeClr>
              </a:solidFill>
            </a:endParaRPr>
          </a:p>
          <a:p>
            <a:pPr marL="800100" lvl="1" indent="-342900">
              <a:buFont typeface="Courier New"/>
              <a:buChar char="o"/>
            </a:pPr>
            <a:r>
              <a:rPr lang="en-US" sz="2200" dirty="0">
                <a:solidFill>
                  <a:srgbClr val="FFFF00"/>
                </a:solidFill>
              </a:rPr>
              <a:t>Long turn-around time </a:t>
            </a:r>
            <a:r>
              <a:rPr lang="en-US" sz="2200" dirty="0"/>
              <a:t>for processed results</a:t>
            </a:r>
          </a:p>
          <a:p>
            <a:pPr marL="800100" lvl="1" indent="-342900">
              <a:buFont typeface="Courier New"/>
              <a:buChar char="o"/>
            </a:pPr>
            <a:endParaRPr lang="en-US" sz="2200" dirty="0"/>
          </a:p>
          <a:p>
            <a:pPr marL="800100" lvl="1" indent="-342900">
              <a:buFont typeface="Courier New"/>
              <a:buChar char="o"/>
            </a:pPr>
            <a:r>
              <a:rPr lang="en-US" sz="2200" dirty="0">
                <a:solidFill>
                  <a:srgbClr val="FFFF00"/>
                </a:solidFill>
              </a:rPr>
              <a:t>Long sampling intervals </a:t>
            </a:r>
            <a:r>
              <a:rPr lang="en-US" sz="2200" dirty="0"/>
              <a:t>for collection of sufficient mass for subsequent chemical analysis </a:t>
            </a:r>
          </a:p>
          <a:p>
            <a:pPr marL="800100" lvl="1" indent="-342900">
              <a:buFont typeface="Courier New"/>
              <a:buChar char="o"/>
            </a:pPr>
            <a:endParaRPr lang="en-US" sz="2200" dirty="0"/>
          </a:p>
          <a:p>
            <a:pPr marL="800100" lvl="1" indent="-342900">
              <a:buFont typeface="Courier New"/>
              <a:buChar char="o"/>
            </a:pPr>
            <a:r>
              <a:rPr lang="en-US" sz="2200" dirty="0">
                <a:solidFill>
                  <a:srgbClr val="FFFF00"/>
                </a:solidFill>
              </a:rPr>
              <a:t>Incomplete extraction </a:t>
            </a:r>
            <a:r>
              <a:rPr lang="en-US" sz="2200" dirty="0"/>
              <a:t>of insoluble PM-bound species</a:t>
            </a:r>
          </a:p>
          <a:p>
            <a:pPr marL="800100" lvl="1" indent="-342900">
              <a:buFont typeface="Courier New"/>
              <a:buChar char="o"/>
            </a:pPr>
            <a:endParaRPr lang="en-US" sz="2200" dirty="0"/>
          </a:p>
          <a:p>
            <a:pPr marL="800100" lvl="1" indent="-342900">
              <a:buFont typeface="Courier New"/>
              <a:buChar char="o"/>
            </a:pPr>
            <a:r>
              <a:rPr lang="en-US" sz="2200" dirty="0"/>
              <a:t>Potential </a:t>
            </a:r>
            <a:r>
              <a:rPr lang="en-US" sz="2200" dirty="0">
                <a:solidFill>
                  <a:srgbClr val="FFFF00"/>
                </a:solidFill>
              </a:rPr>
              <a:t>sampling artifacts </a:t>
            </a:r>
            <a:r>
              <a:rPr lang="en-US" sz="2200" dirty="0"/>
              <a:t>(e.g., losses of labile species such as ammonium nitrate and semi-volatile organic carbon (SVOC)) </a:t>
            </a:r>
          </a:p>
          <a:p>
            <a:pPr marL="800100" lvl="1" indent="-342900">
              <a:buFont typeface="Courier New"/>
              <a:buChar char="o"/>
            </a:pPr>
            <a:endParaRPr lang="en-US" sz="2200" dirty="0"/>
          </a:p>
          <a:p>
            <a:pPr marL="800100" lvl="1" indent="-342900">
              <a:buFont typeface="Courier New"/>
              <a:buChar char="o"/>
            </a:pPr>
            <a:r>
              <a:rPr lang="en-US" sz="2200" dirty="0">
                <a:solidFill>
                  <a:srgbClr val="FFFF00"/>
                </a:solidFill>
              </a:rPr>
              <a:t>Changes in chemical speciation </a:t>
            </a:r>
            <a:r>
              <a:rPr lang="en-US" sz="2200" dirty="0"/>
              <a:t>(e.g. oxidation state shifts in redox active metals)</a:t>
            </a:r>
          </a:p>
        </p:txBody>
      </p:sp>
    </p:spTree>
    <p:extLst>
      <p:ext uri="{BB962C8B-B14F-4D97-AF65-F5344CB8AC3E}">
        <p14:creationId xmlns:p14="http://schemas.microsoft.com/office/powerpoint/2010/main" val="366321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316" y="116752"/>
            <a:ext cx="8899931" cy="5693865"/>
          </a:xfrm>
          <a:prstGeom prst="rect">
            <a:avLst/>
          </a:prstGeom>
        </p:spPr>
        <p:txBody>
          <a:bodyPr wrap="square">
            <a:spAutoFit/>
          </a:bodyPr>
          <a:lstStyle/>
          <a:p>
            <a:pPr marL="342900" indent="-342900">
              <a:buFont typeface="Arial"/>
              <a:buChar char="•"/>
            </a:pPr>
            <a:r>
              <a:rPr lang="en-US" sz="2400" dirty="0"/>
              <a:t>Advanced aerosol sampling technologies were developed in recent years to overcome these limitations (</a:t>
            </a:r>
            <a:r>
              <a:rPr lang="en-US" sz="2400" dirty="0">
                <a:solidFill>
                  <a:schemeClr val="accent6">
                    <a:lumMod val="75000"/>
                  </a:schemeClr>
                </a:solidFill>
              </a:rPr>
              <a:t>PILS etc</a:t>
            </a:r>
            <a:r>
              <a:rPr lang="en-US" sz="2400" dirty="0"/>
              <a:t>)</a:t>
            </a:r>
          </a:p>
          <a:p>
            <a:pPr marL="342900" indent="-342900">
              <a:buFont typeface="Arial"/>
              <a:buChar char="•"/>
            </a:pPr>
            <a:r>
              <a:rPr lang="en-US" sz="2400" dirty="0"/>
              <a:t>Most of these technologies are </a:t>
            </a:r>
            <a:r>
              <a:rPr lang="en-US" sz="2400" dirty="0">
                <a:solidFill>
                  <a:srgbClr val="FFFF00"/>
                </a:solidFill>
              </a:rPr>
              <a:t>inadequate for the measurement of trace level species </a:t>
            </a:r>
            <a:r>
              <a:rPr lang="en-US" sz="2400" dirty="0"/>
              <a:t>such as metals and trace elements due to their </a:t>
            </a:r>
            <a:r>
              <a:rPr lang="en-US" sz="2400" dirty="0">
                <a:solidFill>
                  <a:srgbClr val="FFFF00"/>
                </a:solidFill>
              </a:rPr>
              <a:t>low signal-to-noise ratio</a:t>
            </a:r>
            <a:r>
              <a:rPr lang="en-US" sz="2400" dirty="0"/>
              <a:t>. </a:t>
            </a:r>
          </a:p>
          <a:p>
            <a:endParaRPr lang="en-US" sz="2400" dirty="0"/>
          </a:p>
          <a:p>
            <a:endParaRPr lang="en-US" sz="2400" dirty="0"/>
          </a:p>
          <a:p>
            <a:r>
              <a:rPr lang="en-US" sz="2800" b="1" u="sng" dirty="0">
                <a:solidFill>
                  <a:schemeClr val="accent6">
                    <a:lumMod val="60000"/>
                    <a:lumOff val="40000"/>
                  </a:schemeClr>
                </a:solidFill>
              </a:rPr>
              <a:t>VACES/ Biosampler</a:t>
            </a:r>
            <a:r>
              <a:rPr lang="en-US" sz="2400" dirty="0"/>
              <a:t>:</a:t>
            </a:r>
          </a:p>
          <a:p>
            <a:endParaRPr lang="en-US" sz="2400" dirty="0"/>
          </a:p>
          <a:p>
            <a:pPr marL="342900" indent="-342900">
              <a:buFont typeface="Arial"/>
              <a:buChar char="•"/>
            </a:pPr>
            <a:r>
              <a:rPr lang="en-US" sz="2400" dirty="0">
                <a:solidFill>
                  <a:srgbClr val="FFFF00"/>
                </a:solidFill>
              </a:rPr>
              <a:t>Versatile aerosol concentration enrichment system (VACES) </a:t>
            </a:r>
            <a:r>
              <a:rPr lang="en-US" sz="2400" dirty="0"/>
              <a:t>(</a:t>
            </a:r>
            <a:r>
              <a:rPr lang="en-US" sz="2400" i="1" dirty="0"/>
              <a:t>Kim et al. 2001b; Kim et al. 2001a</a:t>
            </a:r>
            <a:r>
              <a:rPr lang="en-US" sz="2400" dirty="0"/>
              <a:t>) in tandem with a liquid impinger PM collector (</a:t>
            </a:r>
            <a:r>
              <a:rPr lang="en-US" sz="2400" dirty="0">
                <a:solidFill>
                  <a:srgbClr val="FFFF00"/>
                </a:solidFill>
              </a:rPr>
              <a:t>BioSampler,</a:t>
            </a:r>
            <a:r>
              <a:rPr lang="en-US" sz="2400" dirty="0"/>
              <a:t> </a:t>
            </a:r>
            <a:r>
              <a:rPr lang="en-US" sz="2400" i="1" dirty="0"/>
              <a:t>SKC West, Inc., Fullerton, CA</a:t>
            </a:r>
            <a:r>
              <a:rPr lang="en-US" sz="2400" dirty="0"/>
              <a:t>) </a:t>
            </a:r>
            <a:r>
              <a:rPr lang="en-US" sz="2400" dirty="0">
                <a:solidFill>
                  <a:srgbClr val="FFFF00"/>
                </a:solidFill>
              </a:rPr>
              <a:t>concentrates</a:t>
            </a:r>
            <a:r>
              <a:rPr lang="en-US" sz="2400" dirty="0"/>
              <a:t> </a:t>
            </a:r>
            <a:r>
              <a:rPr lang="en-US" sz="2400" dirty="0">
                <a:solidFill>
                  <a:srgbClr val="FFFF00"/>
                </a:solidFill>
              </a:rPr>
              <a:t>both fine and ultrafine particles into an aqueous suspension</a:t>
            </a:r>
            <a:r>
              <a:rPr lang="en-US" sz="2400" dirty="0"/>
              <a:t>. </a:t>
            </a:r>
          </a:p>
          <a:p>
            <a:pPr marL="800100" lvl="1" indent="-342900">
              <a:buFont typeface="Arial"/>
              <a:buChar char="•"/>
            </a:pPr>
            <a:endParaRPr lang="en-US" sz="2400" dirty="0"/>
          </a:p>
          <a:p>
            <a:pPr marL="342900" indent="-342900">
              <a:buFont typeface="Arial"/>
              <a:buChar char="•"/>
            </a:pPr>
            <a:endParaRPr lang="en-US" sz="2400" dirty="0"/>
          </a:p>
        </p:txBody>
      </p:sp>
    </p:spTree>
    <p:extLst>
      <p:ext uri="{BB962C8B-B14F-4D97-AF65-F5344CB8AC3E}">
        <p14:creationId xmlns:p14="http://schemas.microsoft.com/office/powerpoint/2010/main" val="685695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512" y="1464468"/>
            <a:ext cx="4251362" cy="400110"/>
          </a:xfrm>
          <a:prstGeom prst="rect">
            <a:avLst/>
          </a:prstGeom>
        </p:spPr>
        <p:txBody>
          <a:bodyPr wrap="square">
            <a:spAutoFit/>
          </a:bodyPr>
          <a:lstStyle/>
          <a:p>
            <a:pPr>
              <a:spcBef>
                <a:spcPts val="600"/>
              </a:spcBef>
            </a:pPr>
            <a:r>
              <a:rPr lang="fr-FR" sz="2000" b="1" dirty="0" err="1">
                <a:solidFill>
                  <a:schemeClr val="tx2">
                    <a:lumMod val="90000"/>
                  </a:schemeClr>
                </a:solidFill>
                <a:latin typeface="Arial" pitchFamily="34" charset="0"/>
                <a:cs typeface="Arial" pitchFamily="34" charset="0"/>
              </a:rPr>
              <a:t>Criteria</a:t>
            </a:r>
            <a:r>
              <a:rPr lang="fr-FR" sz="2000" b="1" dirty="0">
                <a:solidFill>
                  <a:schemeClr val="tx2">
                    <a:lumMod val="90000"/>
                  </a:schemeClr>
                </a:solidFill>
                <a:latin typeface="Arial" pitchFamily="34" charset="0"/>
                <a:cs typeface="Arial" pitchFamily="34" charset="0"/>
              </a:rPr>
              <a:t> Air </a:t>
            </a:r>
            <a:r>
              <a:rPr lang="fr-FR" sz="2000" b="1" dirty="0" err="1">
                <a:solidFill>
                  <a:schemeClr val="tx2">
                    <a:lumMod val="90000"/>
                  </a:schemeClr>
                </a:solidFill>
                <a:latin typeface="Arial" pitchFamily="34" charset="0"/>
                <a:cs typeface="Arial" pitchFamily="34" charset="0"/>
              </a:rPr>
              <a:t>Pollutants</a:t>
            </a:r>
            <a:r>
              <a:rPr lang="fr-FR" sz="2000" b="1" dirty="0">
                <a:solidFill>
                  <a:schemeClr val="tx2">
                    <a:lumMod val="90000"/>
                  </a:schemeClr>
                </a:solidFill>
                <a:latin typeface="Arial" pitchFamily="34" charset="0"/>
                <a:cs typeface="Arial" pitchFamily="34" charset="0"/>
              </a:rPr>
              <a:t> (US-EPA):</a:t>
            </a:r>
          </a:p>
        </p:txBody>
      </p:sp>
      <p:sp>
        <p:nvSpPr>
          <p:cNvPr id="3" name="Rectangle 2"/>
          <p:cNvSpPr/>
          <p:nvPr/>
        </p:nvSpPr>
        <p:spPr>
          <a:xfrm>
            <a:off x="7443455" y="2021039"/>
            <a:ext cx="1662967" cy="1077218"/>
          </a:xfrm>
          <a:prstGeom prst="rect">
            <a:avLst/>
          </a:prstGeom>
          <a:ln>
            <a:solidFill>
              <a:srgbClr val="C00000"/>
            </a:solidFill>
          </a:ln>
        </p:spPr>
        <p:txBody>
          <a:bodyPr wrap="square">
            <a:spAutoFit/>
          </a:bodyPr>
          <a:lstStyle/>
          <a:p>
            <a:pPr algn="ctr">
              <a:spcBef>
                <a:spcPts val="600"/>
              </a:spcBef>
            </a:pPr>
            <a:r>
              <a:rPr lang="en-US" sz="1600" b="1" dirty="0">
                <a:solidFill>
                  <a:srgbClr val="FFFF00"/>
                </a:solidFill>
                <a:latin typeface="Arial" pitchFamily="34" charset="0"/>
                <a:cs typeface="Arial" pitchFamily="34" charset="0"/>
              </a:rPr>
              <a:t>Solid or liquid particles suspended in air</a:t>
            </a:r>
          </a:p>
        </p:txBody>
      </p:sp>
      <p:sp>
        <p:nvSpPr>
          <p:cNvPr id="4" name="TextBox 3"/>
          <p:cNvSpPr txBox="1"/>
          <p:nvPr/>
        </p:nvSpPr>
        <p:spPr>
          <a:xfrm>
            <a:off x="4512638" y="878953"/>
            <a:ext cx="2286000" cy="2277547"/>
          </a:xfrm>
          <a:prstGeom prst="rect">
            <a:avLst/>
          </a:prstGeom>
          <a:noFill/>
        </p:spPr>
        <p:txBody>
          <a:bodyPr wrap="square" rtlCol="0">
            <a:spAutoFit/>
          </a:bodyPr>
          <a:lstStyle/>
          <a:p>
            <a:pPr>
              <a:spcBef>
                <a:spcPts val="600"/>
              </a:spcBef>
            </a:pPr>
            <a:r>
              <a:rPr lang="fr-FR" sz="1600" b="1" dirty="0">
                <a:solidFill>
                  <a:srgbClr val="DDD9C3"/>
                </a:solidFill>
                <a:latin typeface="Arial" pitchFamily="34" charset="0"/>
                <a:cs typeface="Arial" pitchFamily="34" charset="0"/>
              </a:rPr>
              <a:t>1) </a:t>
            </a:r>
            <a:r>
              <a:rPr lang="fr-FR" sz="1600" b="1" dirty="0" err="1">
                <a:solidFill>
                  <a:srgbClr val="DDD9C3"/>
                </a:solidFill>
                <a:latin typeface="Arial" pitchFamily="34" charset="0"/>
                <a:cs typeface="Arial" pitchFamily="34" charset="0"/>
              </a:rPr>
              <a:t>Sulfur</a:t>
            </a:r>
            <a:r>
              <a:rPr lang="fr-FR" sz="1600" b="1" dirty="0">
                <a:solidFill>
                  <a:srgbClr val="DDD9C3"/>
                </a:solidFill>
                <a:latin typeface="Arial" pitchFamily="34" charset="0"/>
                <a:cs typeface="Arial" pitchFamily="34" charset="0"/>
              </a:rPr>
              <a:t> </a:t>
            </a:r>
            <a:r>
              <a:rPr lang="fr-FR" sz="1600" b="1" dirty="0" err="1">
                <a:solidFill>
                  <a:srgbClr val="DDD9C3"/>
                </a:solidFill>
                <a:latin typeface="Arial" pitchFamily="34" charset="0"/>
                <a:cs typeface="Arial" pitchFamily="34" charset="0"/>
              </a:rPr>
              <a:t>dioxide</a:t>
            </a:r>
            <a:endParaRPr lang="fr-FR" sz="1600" b="1" dirty="0">
              <a:solidFill>
                <a:srgbClr val="DDD9C3"/>
              </a:solidFill>
              <a:latin typeface="Arial" pitchFamily="34" charset="0"/>
              <a:cs typeface="Arial" pitchFamily="34" charset="0"/>
            </a:endParaRPr>
          </a:p>
          <a:p>
            <a:pPr>
              <a:spcBef>
                <a:spcPts val="600"/>
              </a:spcBef>
            </a:pPr>
            <a:r>
              <a:rPr lang="fr-FR" sz="1600" b="1" dirty="0">
                <a:solidFill>
                  <a:srgbClr val="DDD9C3"/>
                </a:solidFill>
                <a:latin typeface="Arial" pitchFamily="34" charset="0"/>
                <a:cs typeface="Arial" pitchFamily="34" charset="0"/>
              </a:rPr>
              <a:t>2) </a:t>
            </a:r>
            <a:r>
              <a:rPr lang="fr-FR" sz="1600" b="1" dirty="0" err="1">
                <a:solidFill>
                  <a:srgbClr val="DDD9C3"/>
                </a:solidFill>
                <a:latin typeface="Arial" pitchFamily="34" charset="0"/>
                <a:cs typeface="Arial" pitchFamily="34" charset="0"/>
              </a:rPr>
              <a:t>Nitrogen</a:t>
            </a:r>
            <a:r>
              <a:rPr lang="fr-FR" sz="1600" b="1" dirty="0">
                <a:solidFill>
                  <a:srgbClr val="DDD9C3"/>
                </a:solidFill>
                <a:latin typeface="Arial" pitchFamily="34" charset="0"/>
                <a:cs typeface="Arial" pitchFamily="34" charset="0"/>
              </a:rPr>
              <a:t> </a:t>
            </a:r>
            <a:r>
              <a:rPr lang="fr-FR" sz="1600" b="1" dirty="0" err="1">
                <a:solidFill>
                  <a:srgbClr val="DDD9C3"/>
                </a:solidFill>
                <a:latin typeface="Arial" pitchFamily="34" charset="0"/>
                <a:cs typeface="Arial" pitchFamily="34" charset="0"/>
              </a:rPr>
              <a:t>oxides</a:t>
            </a:r>
            <a:endParaRPr lang="fr-FR" sz="1600" b="1" dirty="0">
              <a:solidFill>
                <a:srgbClr val="DDD9C3"/>
              </a:solidFill>
              <a:latin typeface="Arial" pitchFamily="34" charset="0"/>
              <a:cs typeface="Arial" pitchFamily="34" charset="0"/>
            </a:endParaRPr>
          </a:p>
          <a:p>
            <a:pPr>
              <a:spcBef>
                <a:spcPts val="600"/>
              </a:spcBef>
            </a:pPr>
            <a:r>
              <a:rPr lang="fr-FR" sz="1600" b="1" dirty="0">
                <a:solidFill>
                  <a:srgbClr val="DDD9C3"/>
                </a:solidFill>
                <a:latin typeface="Arial" pitchFamily="34" charset="0"/>
                <a:cs typeface="Arial" pitchFamily="34" charset="0"/>
              </a:rPr>
              <a:t>3) Ozone</a:t>
            </a:r>
          </a:p>
          <a:p>
            <a:pPr>
              <a:spcBef>
                <a:spcPts val="600"/>
              </a:spcBef>
            </a:pPr>
            <a:r>
              <a:rPr lang="fr-FR" sz="1600" b="1" dirty="0">
                <a:solidFill>
                  <a:srgbClr val="DDD9C3"/>
                </a:solidFill>
                <a:latin typeface="Arial" pitchFamily="34" charset="0"/>
                <a:cs typeface="Arial" pitchFamily="34" charset="0"/>
              </a:rPr>
              <a:t>4) </a:t>
            </a:r>
            <a:r>
              <a:rPr lang="fr-FR" sz="1600" b="1" dirty="0" err="1">
                <a:solidFill>
                  <a:srgbClr val="DDD9C3"/>
                </a:solidFill>
                <a:latin typeface="Arial" pitchFamily="34" charset="0"/>
                <a:cs typeface="Arial" pitchFamily="34" charset="0"/>
              </a:rPr>
              <a:t>Carbon</a:t>
            </a:r>
            <a:r>
              <a:rPr lang="fr-FR" sz="1600" b="1" dirty="0">
                <a:solidFill>
                  <a:srgbClr val="DDD9C3"/>
                </a:solidFill>
                <a:latin typeface="Arial" pitchFamily="34" charset="0"/>
                <a:cs typeface="Arial" pitchFamily="34" charset="0"/>
              </a:rPr>
              <a:t> </a:t>
            </a:r>
            <a:r>
              <a:rPr lang="fr-FR" sz="1600" b="1" dirty="0" err="1">
                <a:solidFill>
                  <a:srgbClr val="DDD9C3"/>
                </a:solidFill>
                <a:latin typeface="Arial" pitchFamily="34" charset="0"/>
                <a:cs typeface="Arial" pitchFamily="34" charset="0"/>
              </a:rPr>
              <a:t>monoxide</a:t>
            </a:r>
            <a:endParaRPr lang="fr-FR" sz="1600" b="1" dirty="0">
              <a:solidFill>
                <a:srgbClr val="DDD9C3"/>
              </a:solidFill>
              <a:latin typeface="Arial" pitchFamily="34" charset="0"/>
              <a:cs typeface="Arial" pitchFamily="34" charset="0"/>
            </a:endParaRPr>
          </a:p>
          <a:p>
            <a:pPr>
              <a:spcBef>
                <a:spcPts val="600"/>
              </a:spcBef>
            </a:pPr>
            <a:r>
              <a:rPr lang="fr-FR" sz="1600" b="1" dirty="0">
                <a:solidFill>
                  <a:srgbClr val="DDD9C3"/>
                </a:solidFill>
                <a:latin typeface="Arial" pitchFamily="34" charset="0"/>
                <a:cs typeface="Arial" pitchFamily="34" charset="0"/>
              </a:rPr>
              <a:t>5) Lead</a:t>
            </a:r>
          </a:p>
          <a:p>
            <a:pPr>
              <a:spcBef>
                <a:spcPts val="600"/>
              </a:spcBef>
            </a:pPr>
            <a:r>
              <a:rPr lang="fr-FR" sz="1600" b="1" dirty="0">
                <a:solidFill>
                  <a:srgbClr val="DDD9C3"/>
                </a:solidFill>
                <a:latin typeface="Arial" pitchFamily="34" charset="0"/>
                <a:cs typeface="Arial" pitchFamily="34" charset="0"/>
              </a:rPr>
              <a:t>6) </a:t>
            </a:r>
            <a:r>
              <a:rPr lang="fr-FR" sz="1600" b="1" dirty="0" err="1">
                <a:solidFill>
                  <a:srgbClr val="DDD9C3"/>
                </a:solidFill>
                <a:latin typeface="Arial" pitchFamily="34" charset="0"/>
                <a:cs typeface="Arial" pitchFamily="34" charset="0"/>
              </a:rPr>
              <a:t>Particulate</a:t>
            </a:r>
            <a:r>
              <a:rPr lang="fr-FR" sz="1600" b="1" dirty="0">
                <a:solidFill>
                  <a:srgbClr val="DDD9C3"/>
                </a:solidFill>
                <a:latin typeface="Arial" pitchFamily="34" charset="0"/>
                <a:cs typeface="Arial" pitchFamily="34" charset="0"/>
              </a:rPr>
              <a:t> </a:t>
            </a:r>
            <a:r>
              <a:rPr lang="fr-FR" sz="1600" b="1" dirty="0" err="1">
                <a:solidFill>
                  <a:srgbClr val="DDD9C3"/>
                </a:solidFill>
                <a:latin typeface="Arial" pitchFamily="34" charset="0"/>
                <a:cs typeface="Arial" pitchFamily="34" charset="0"/>
              </a:rPr>
              <a:t>Matter</a:t>
            </a:r>
            <a:r>
              <a:rPr lang="fr-FR" sz="1600" b="1" dirty="0">
                <a:solidFill>
                  <a:srgbClr val="DDD9C3"/>
                </a:solidFill>
                <a:latin typeface="Arial" pitchFamily="34" charset="0"/>
                <a:cs typeface="Arial" pitchFamily="34" charset="0"/>
              </a:rPr>
              <a:t> </a:t>
            </a:r>
          </a:p>
          <a:p>
            <a:endParaRPr lang="en-US" sz="1600" dirty="0">
              <a:solidFill>
                <a:srgbClr val="DDD9C3"/>
              </a:solidFill>
            </a:endParaRPr>
          </a:p>
        </p:txBody>
      </p:sp>
      <p:sp>
        <p:nvSpPr>
          <p:cNvPr id="5" name="Left Bracket 4"/>
          <p:cNvSpPr/>
          <p:nvPr/>
        </p:nvSpPr>
        <p:spPr>
          <a:xfrm>
            <a:off x="4393874" y="818753"/>
            <a:ext cx="45719" cy="2112338"/>
          </a:xfrm>
          <a:prstGeom prst="leftBracket">
            <a:avLst/>
          </a:prstGeom>
          <a:noFill/>
          <a:ln>
            <a:solidFill>
              <a:srgbClr val="4F81BD"/>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6" name="Title 7"/>
          <p:cNvSpPr txBox="1">
            <a:spLocks/>
          </p:cNvSpPr>
          <p:nvPr/>
        </p:nvSpPr>
        <p:spPr>
          <a:xfrm>
            <a:off x="152400" y="112734"/>
            <a:ext cx="6934200" cy="762000"/>
          </a:xfrm>
          <a:prstGeom prst="rect">
            <a:avLst/>
          </a:prstGeom>
        </p:spPr>
        <p:txBody>
          <a:bodyPr/>
          <a:lstStyle>
            <a:lvl1pPr algn="ctr" rtl="0" eaLnBrk="0" fontAlgn="base" hangingPunct="0">
              <a:spcBef>
                <a:spcPct val="0"/>
              </a:spcBef>
              <a:spcAft>
                <a:spcPct val="0"/>
              </a:spcAft>
              <a:defRPr sz="3200" b="1">
                <a:solidFill>
                  <a:schemeClr val="accent1"/>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b="1">
                <a:solidFill>
                  <a:schemeClr val="accent1"/>
                </a:solidFill>
                <a:latin typeface="Times New Roman" pitchFamily="18" charset="0"/>
                <a:cs typeface="Times New Roman" pitchFamily="18" charset="0"/>
              </a:defRPr>
            </a:lvl2pPr>
            <a:lvl3pPr algn="ctr" rtl="0" eaLnBrk="0" fontAlgn="base" hangingPunct="0">
              <a:spcBef>
                <a:spcPct val="0"/>
              </a:spcBef>
              <a:spcAft>
                <a:spcPct val="0"/>
              </a:spcAft>
              <a:defRPr sz="3200" b="1">
                <a:solidFill>
                  <a:schemeClr val="accent1"/>
                </a:solidFill>
                <a:latin typeface="Times New Roman" pitchFamily="18" charset="0"/>
                <a:cs typeface="Times New Roman" pitchFamily="18" charset="0"/>
              </a:defRPr>
            </a:lvl3pPr>
            <a:lvl4pPr algn="ctr" rtl="0" eaLnBrk="0" fontAlgn="base" hangingPunct="0">
              <a:spcBef>
                <a:spcPct val="0"/>
              </a:spcBef>
              <a:spcAft>
                <a:spcPct val="0"/>
              </a:spcAft>
              <a:defRPr sz="3200" b="1">
                <a:solidFill>
                  <a:schemeClr val="accent1"/>
                </a:solidFill>
                <a:latin typeface="Times New Roman" pitchFamily="18" charset="0"/>
                <a:cs typeface="Times New Roman" pitchFamily="18" charset="0"/>
              </a:defRPr>
            </a:lvl4pPr>
            <a:lvl5pPr algn="ctr" rtl="0" eaLnBrk="0" fontAlgn="base" hangingPunct="0">
              <a:spcBef>
                <a:spcPct val="0"/>
              </a:spcBef>
              <a:spcAft>
                <a:spcPct val="0"/>
              </a:spcAft>
              <a:defRPr sz="3200" b="1">
                <a:solidFill>
                  <a:schemeClr val="accent1"/>
                </a:solidFill>
                <a:latin typeface="Times New Roman" pitchFamily="18" charset="0"/>
                <a:cs typeface="Times New Roman" pitchFamily="18" charset="0"/>
              </a:defRPr>
            </a:lvl5pPr>
            <a:lvl6pPr marL="457200" algn="ctr" rtl="0" eaLnBrk="1" fontAlgn="base" hangingPunct="1">
              <a:spcBef>
                <a:spcPct val="0"/>
              </a:spcBef>
              <a:spcAft>
                <a:spcPct val="0"/>
              </a:spcAft>
              <a:defRPr sz="2000" b="1">
                <a:solidFill>
                  <a:schemeClr val="accent1"/>
                </a:solidFill>
                <a:latin typeface="Tahoma" charset="0"/>
              </a:defRPr>
            </a:lvl6pPr>
            <a:lvl7pPr marL="914400" algn="ctr" rtl="0" eaLnBrk="1" fontAlgn="base" hangingPunct="1">
              <a:spcBef>
                <a:spcPct val="0"/>
              </a:spcBef>
              <a:spcAft>
                <a:spcPct val="0"/>
              </a:spcAft>
              <a:defRPr sz="2000" b="1">
                <a:solidFill>
                  <a:schemeClr val="accent1"/>
                </a:solidFill>
                <a:latin typeface="Tahoma" charset="0"/>
              </a:defRPr>
            </a:lvl7pPr>
            <a:lvl8pPr marL="1371600" algn="ctr" rtl="0" eaLnBrk="1" fontAlgn="base" hangingPunct="1">
              <a:spcBef>
                <a:spcPct val="0"/>
              </a:spcBef>
              <a:spcAft>
                <a:spcPct val="0"/>
              </a:spcAft>
              <a:defRPr sz="2000" b="1">
                <a:solidFill>
                  <a:schemeClr val="accent1"/>
                </a:solidFill>
                <a:latin typeface="Tahoma" charset="0"/>
              </a:defRPr>
            </a:lvl8pPr>
            <a:lvl9pPr marL="1828800" algn="ctr" rtl="0" eaLnBrk="1" fontAlgn="base" hangingPunct="1">
              <a:spcBef>
                <a:spcPct val="0"/>
              </a:spcBef>
              <a:spcAft>
                <a:spcPct val="0"/>
              </a:spcAft>
              <a:defRPr sz="2000" b="1">
                <a:solidFill>
                  <a:schemeClr val="accent1"/>
                </a:solidFill>
                <a:latin typeface="Tahoma" charset="0"/>
              </a:defRPr>
            </a:lvl9pPr>
          </a:lstStyle>
          <a:p>
            <a:pPr algn="l"/>
            <a:r>
              <a:rPr lang="en-US" sz="2800" dirty="0">
                <a:solidFill>
                  <a:srgbClr val="CCFFCC"/>
                </a:solidFill>
                <a:latin typeface="Arial" pitchFamily="34" charset="0"/>
                <a:cs typeface="Arial" pitchFamily="34" charset="0"/>
              </a:rPr>
              <a:t>Background: PM Definition</a:t>
            </a:r>
          </a:p>
        </p:txBody>
      </p:sp>
      <p:sp>
        <p:nvSpPr>
          <p:cNvPr id="7" name="Rectangle 6"/>
          <p:cNvSpPr/>
          <p:nvPr/>
        </p:nvSpPr>
        <p:spPr>
          <a:xfrm>
            <a:off x="237995" y="6395677"/>
            <a:ext cx="4572000" cy="276999"/>
          </a:xfrm>
          <a:prstGeom prst="rect">
            <a:avLst/>
          </a:prstGeom>
        </p:spPr>
        <p:txBody>
          <a:bodyPr>
            <a:spAutoFit/>
          </a:bodyPr>
          <a:lstStyle/>
          <a:p>
            <a:r>
              <a:rPr lang="en-US" sz="1200" i="1" dirty="0">
                <a:solidFill>
                  <a:schemeClr val="bg2">
                    <a:lumMod val="90000"/>
                  </a:schemeClr>
                </a:solidFill>
                <a:latin typeface="+mj-lt"/>
                <a:cs typeface="Times New Roman" pitchFamily="26" charset="0"/>
              </a:rPr>
              <a:t>Source: Central Pollution Control Board, http://</a:t>
            </a:r>
            <a:r>
              <a:rPr lang="en-US" sz="1100" i="1" dirty="0">
                <a:solidFill>
                  <a:schemeClr val="bg2">
                    <a:lumMod val="90000"/>
                  </a:schemeClr>
                </a:solidFill>
                <a:latin typeface="+mj-lt"/>
                <a:cs typeface="Times New Roman" pitchFamily="26" charset="0"/>
              </a:rPr>
              <a:t>www.cpcb.nic.in</a:t>
            </a:r>
            <a:endParaRPr lang="en-US" sz="1200" dirty="0">
              <a:solidFill>
                <a:schemeClr val="bg2">
                  <a:lumMod val="90000"/>
                </a:schemeClr>
              </a:solidFill>
              <a:latin typeface="+mj-lt"/>
            </a:endParaRPr>
          </a:p>
        </p:txBody>
      </p:sp>
      <p:pic>
        <p:nvPicPr>
          <p:cNvPr id="8" name="Picture 5"/>
          <p:cNvPicPr>
            <a:picLocks noChangeAspect="1" noChangeArrowheads="1"/>
          </p:cNvPicPr>
          <p:nvPr/>
        </p:nvPicPr>
        <p:blipFill>
          <a:blip r:embed="rId2" cstate="print"/>
          <a:srcRect/>
          <a:stretch>
            <a:fillRect/>
          </a:stretch>
        </p:blipFill>
        <p:spPr bwMode="auto">
          <a:xfrm>
            <a:off x="17251" y="3195448"/>
            <a:ext cx="4780218" cy="3268026"/>
          </a:xfrm>
          <a:prstGeom prst="rect">
            <a:avLst/>
          </a:prstGeom>
          <a:noFill/>
          <a:ln w="9525">
            <a:noFill/>
            <a:miter lim="800000"/>
            <a:headEnd/>
            <a:tailEnd/>
          </a:ln>
        </p:spPr>
      </p:pic>
      <p:sp>
        <p:nvSpPr>
          <p:cNvPr id="9" name="Right Arrow 8"/>
          <p:cNvSpPr/>
          <p:nvPr/>
        </p:nvSpPr>
        <p:spPr>
          <a:xfrm>
            <a:off x="6648326" y="2597273"/>
            <a:ext cx="754557" cy="145928"/>
          </a:xfrm>
          <a:prstGeom prst="rightArrow">
            <a:avLst/>
          </a:prstGeom>
          <a:solidFill>
            <a:schemeClr val="accent2">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10" name="Rectangle 9"/>
          <p:cNvSpPr/>
          <p:nvPr/>
        </p:nvSpPr>
        <p:spPr>
          <a:xfrm>
            <a:off x="1528176" y="3195449"/>
            <a:ext cx="1436874" cy="2693906"/>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11" name="Rectangle 10"/>
          <p:cNvSpPr/>
          <p:nvPr/>
        </p:nvSpPr>
        <p:spPr>
          <a:xfrm>
            <a:off x="2965050" y="3185043"/>
            <a:ext cx="1678487" cy="2704311"/>
          </a:xfrm>
          <a:prstGeom prst="rect">
            <a:avLst/>
          </a:prstGeom>
          <a:solidFill>
            <a:schemeClr val="tx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sp>
        <p:nvSpPr>
          <p:cNvPr id="12" name="Rectangle 11"/>
          <p:cNvSpPr/>
          <p:nvPr/>
        </p:nvSpPr>
        <p:spPr>
          <a:xfrm>
            <a:off x="390272" y="3195448"/>
            <a:ext cx="1137904" cy="2704311"/>
          </a:xfrm>
          <a:prstGeom prst="rect">
            <a:avLst/>
          </a:prstGeom>
          <a:solidFill>
            <a:schemeClr val="tx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90000"/>
                </a:schemeClr>
              </a:solidFill>
            </a:endParaRPr>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19920" y="3298673"/>
            <a:ext cx="4324080" cy="3097004"/>
          </a:xfrm>
          <a:prstGeom prst="rect">
            <a:avLst/>
          </a:prstGeom>
          <a:ln>
            <a:solidFill>
              <a:schemeClr val="tx1"/>
            </a:solidFill>
          </a:ln>
        </p:spPr>
      </p:pic>
      <p:sp>
        <p:nvSpPr>
          <p:cNvPr id="14" name="TextBox 13"/>
          <p:cNvSpPr txBox="1"/>
          <p:nvPr/>
        </p:nvSpPr>
        <p:spPr>
          <a:xfrm>
            <a:off x="5263206" y="6400761"/>
            <a:ext cx="3622799" cy="276999"/>
          </a:xfrm>
          <a:prstGeom prst="rect">
            <a:avLst/>
          </a:prstGeom>
          <a:noFill/>
          <a:ln>
            <a:noFill/>
          </a:ln>
        </p:spPr>
        <p:txBody>
          <a:bodyPr wrap="square" rtlCol="0">
            <a:spAutoFit/>
          </a:bodyPr>
          <a:lstStyle/>
          <a:p>
            <a:r>
              <a:rPr lang="en-US" sz="1200" i="1" dirty="0" err="1">
                <a:solidFill>
                  <a:schemeClr val="bg2">
                    <a:lumMod val="90000"/>
                  </a:schemeClr>
                </a:solidFill>
                <a:latin typeface="Arial" pitchFamily="34" charset="0"/>
                <a:cs typeface="Arial" pitchFamily="34" charset="0"/>
              </a:rPr>
              <a:t>Guarieiro</a:t>
            </a:r>
            <a:r>
              <a:rPr lang="en-US" sz="1200" i="1" dirty="0">
                <a:solidFill>
                  <a:schemeClr val="bg2">
                    <a:lumMod val="90000"/>
                  </a:schemeClr>
                </a:solidFill>
                <a:latin typeface="Arial" pitchFamily="34" charset="0"/>
                <a:cs typeface="Arial" pitchFamily="34" charset="0"/>
              </a:rPr>
              <a:t> et al., </a:t>
            </a:r>
            <a:r>
              <a:rPr lang="en-US" sz="1200" i="1" dirty="0" err="1">
                <a:solidFill>
                  <a:schemeClr val="bg2">
                    <a:lumMod val="90000"/>
                  </a:schemeClr>
                </a:solidFill>
                <a:latin typeface="Arial" pitchFamily="34" charset="0"/>
                <a:cs typeface="Arial" pitchFamily="34" charset="0"/>
              </a:rPr>
              <a:t>InTech</a:t>
            </a:r>
            <a:r>
              <a:rPr lang="en-US" sz="1200" i="1" dirty="0">
                <a:solidFill>
                  <a:schemeClr val="bg2">
                    <a:lumMod val="90000"/>
                  </a:schemeClr>
                </a:solidFill>
                <a:latin typeface="Arial" pitchFamily="34" charset="0"/>
                <a:cs typeface="Arial" pitchFamily="34" charset="0"/>
              </a:rPr>
              <a:t>, (2013)</a:t>
            </a:r>
          </a:p>
        </p:txBody>
      </p:sp>
      <p:sp>
        <p:nvSpPr>
          <p:cNvPr id="15" name="TextBox 14"/>
          <p:cNvSpPr txBox="1"/>
          <p:nvPr/>
        </p:nvSpPr>
        <p:spPr>
          <a:xfrm>
            <a:off x="3104495" y="2867591"/>
            <a:ext cx="1312238" cy="369332"/>
          </a:xfrm>
          <a:prstGeom prst="rect">
            <a:avLst/>
          </a:prstGeom>
          <a:noFill/>
        </p:spPr>
        <p:txBody>
          <a:bodyPr wrap="square" rtlCol="0">
            <a:spAutoFit/>
          </a:bodyPr>
          <a:lstStyle/>
          <a:p>
            <a:r>
              <a:rPr lang="en-US" dirty="0">
                <a:solidFill>
                  <a:srgbClr val="CCFFCC"/>
                </a:solidFill>
              </a:rPr>
              <a:t>2.5-10 µm</a:t>
            </a:r>
          </a:p>
        </p:txBody>
      </p:sp>
      <p:sp>
        <p:nvSpPr>
          <p:cNvPr id="16" name="TextBox 15"/>
          <p:cNvSpPr txBox="1"/>
          <p:nvPr/>
        </p:nvSpPr>
        <p:spPr>
          <a:xfrm>
            <a:off x="1528176" y="2879211"/>
            <a:ext cx="1312238" cy="369332"/>
          </a:xfrm>
          <a:prstGeom prst="rect">
            <a:avLst/>
          </a:prstGeom>
          <a:noFill/>
        </p:spPr>
        <p:txBody>
          <a:bodyPr wrap="square" rtlCol="0">
            <a:spAutoFit/>
          </a:bodyPr>
          <a:lstStyle/>
          <a:p>
            <a:r>
              <a:rPr lang="en-US" dirty="0">
                <a:solidFill>
                  <a:srgbClr val="CCFFCC"/>
                </a:solidFill>
              </a:rPr>
              <a:t>0.1-2.5 µm</a:t>
            </a:r>
          </a:p>
        </p:txBody>
      </p:sp>
      <p:sp>
        <p:nvSpPr>
          <p:cNvPr id="17" name="TextBox 16"/>
          <p:cNvSpPr txBox="1"/>
          <p:nvPr/>
        </p:nvSpPr>
        <p:spPr>
          <a:xfrm>
            <a:off x="25400" y="2866511"/>
            <a:ext cx="1430714" cy="369332"/>
          </a:xfrm>
          <a:prstGeom prst="rect">
            <a:avLst/>
          </a:prstGeom>
          <a:noFill/>
        </p:spPr>
        <p:txBody>
          <a:bodyPr wrap="square" rtlCol="0">
            <a:spAutoFit/>
          </a:bodyPr>
          <a:lstStyle/>
          <a:p>
            <a:r>
              <a:rPr lang="en-US" dirty="0">
                <a:solidFill>
                  <a:srgbClr val="CCFFCC"/>
                </a:solidFill>
              </a:rPr>
              <a:t>    &lt; 0.1 µm</a:t>
            </a:r>
          </a:p>
        </p:txBody>
      </p:sp>
      <p:sp>
        <p:nvSpPr>
          <p:cNvPr id="18" name="TextBox 17"/>
          <p:cNvSpPr txBox="1"/>
          <p:nvPr/>
        </p:nvSpPr>
        <p:spPr>
          <a:xfrm>
            <a:off x="153330" y="2467429"/>
            <a:ext cx="4031624" cy="369332"/>
          </a:xfrm>
          <a:prstGeom prst="rect">
            <a:avLst/>
          </a:prstGeom>
          <a:noFill/>
        </p:spPr>
        <p:txBody>
          <a:bodyPr wrap="square" rtlCol="0">
            <a:spAutoFit/>
          </a:bodyPr>
          <a:lstStyle/>
          <a:p>
            <a:r>
              <a:rPr lang="en-US" dirty="0">
                <a:solidFill>
                  <a:srgbClr val="FFFF00"/>
                </a:solidFill>
              </a:rPr>
              <a:t>Ultrafine	      Fine or PM2.5	    Coarse</a:t>
            </a:r>
          </a:p>
        </p:txBody>
      </p:sp>
    </p:spTree>
    <p:extLst>
      <p:ext uri="{BB962C8B-B14F-4D97-AF65-F5344CB8AC3E}">
        <p14:creationId xmlns:p14="http://schemas.microsoft.com/office/powerpoint/2010/main" val="284874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animBg="1"/>
      <p:bldP spid="10" grpId="0" animBg="1"/>
      <p:bldP spid="11" grpId="0" animBg="1"/>
      <p:bldP spid="12" grpId="0" animBg="1"/>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917" y="183164"/>
            <a:ext cx="7489410" cy="5617057"/>
          </a:xfrm>
          <a:prstGeom prst="rect">
            <a:avLst/>
          </a:prstGeom>
        </p:spPr>
      </p:pic>
      <p:sp>
        <p:nvSpPr>
          <p:cNvPr id="3" name="TextBox 2"/>
          <p:cNvSpPr txBox="1"/>
          <p:nvPr/>
        </p:nvSpPr>
        <p:spPr>
          <a:xfrm>
            <a:off x="1477696" y="5922332"/>
            <a:ext cx="6961042" cy="830997"/>
          </a:xfrm>
          <a:prstGeom prst="rect">
            <a:avLst/>
          </a:prstGeom>
          <a:noFill/>
        </p:spPr>
        <p:txBody>
          <a:bodyPr wrap="square" rtlCol="0">
            <a:spAutoFit/>
          </a:bodyPr>
          <a:lstStyle/>
          <a:p>
            <a:r>
              <a:rPr lang="en-US" sz="2400" dirty="0">
                <a:solidFill>
                  <a:srgbClr val="FFFF00"/>
                </a:solidFill>
              </a:rPr>
              <a:t>Versatile Aerosol Concentration System (VACES) Schematic </a:t>
            </a:r>
          </a:p>
        </p:txBody>
      </p:sp>
    </p:spTree>
    <p:extLst>
      <p:ext uri="{BB962C8B-B14F-4D97-AF65-F5344CB8AC3E}">
        <p14:creationId xmlns:p14="http://schemas.microsoft.com/office/powerpoint/2010/main" val="1833761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831850"/>
            <a:ext cx="8362950" cy="5202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19744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0151" y="209504"/>
            <a:ext cx="7560759" cy="5670570"/>
          </a:xfrm>
          <a:prstGeom prst="rect">
            <a:avLst/>
          </a:prstGeom>
        </p:spPr>
      </p:pic>
      <p:sp>
        <p:nvSpPr>
          <p:cNvPr id="3" name="TextBox 2"/>
          <p:cNvSpPr txBox="1"/>
          <p:nvPr/>
        </p:nvSpPr>
        <p:spPr>
          <a:xfrm>
            <a:off x="2663211" y="542476"/>
            <a:ext cx="3883850"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a:t>Droplet Sizes vs Initial Particle Size </a:t>
            </a:r>
          </a:p>
        </p:txBody>
      </p:sp>
    </p:spTree>
    <p:extLst>
      <p:ext uri="{BB962C8B-B14F-4D97-AF65-F5344CB8AC3E}">
        <p14:creationId xmlns:p14="http://schemas.microsoft.com/office/powerpoint/2010/main" val="2981625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1511" y="197264"/>
            <a:ext cx="7996788" cy="4699904"/>
          </a:xfrm>
          <a:prstGeom prst="rect">
            <a:avLst/>
          </a:prstGeom>
        </p:spPr>
      </p:pic>
      <p:sp>
        <p:nvSpPr>
          <p:cNvPr id="2" name="TextBox 1"/>
          <p:cNvSpPr txBox="1"/>
          <p:nvPr/>
        </p:nvSpPr>
        <p:spPr>
          <a:xfrm>
            <a:off x="863078" y="5288340"/>
            <a:ext cx="7003259" cy="1569660"/>
          </a:xfrm>
          <a:prstGeom prst="rect">
            <a:avLst/>
          </a:prstGeom>
          <a:noFill/>
        </p:spPr>
        <p:txBody>
          <a:bodyPr wrap="square" rtlCol="0">
            <a:spAutoFit/>
          </a:bodyPr>
          <a:lstStyle/>
          <a:p>
            <a:r>
              <a:rPr lang="en-US" sz="2400" dirty="0"/>
              <a:t>By itself, virtual Impactor is a coarse particle concentrator  (Chang et al , 2002, Aerosol Science and Technology 36 (4), pp. 492-501</a:t>
            </a:r>
          </a:p>
          <a:p>
            <a:endParaRPr lang="en-US" sz="2400" dirty="0"/>
          </a:p>
        </p:txBody>
      </p:sp>
    </p:spTree>
    <p:extLst>
      <p:ext uri="{BB962C8B-B14F-4D97-AF65-F5344CB8AC3E}">
        <p14:creationId xmlns:p14="http://schemas.microsoft.com/office/powerpoint/2010/main" val="1416177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79415"/>
            <a:ext cx="4503759" cy="5254686"/>
          </a:xfrm>
          <a:prstGeom prst="rect">
            <a:avLst/>
          </a:prstGeom>
        </p:spPr>
      </p:pic>
      <p:sp>
        <p:nvSpPr>
          <p:cNvPr id="2" name="TextBox 1"/>
          <p:cNvSpPr txBox="1"/>
          <p:nvPr/>
        </p:nvSpPr>
        <p:spPr>
          <a:xfrm>
            <a:off x="5248275" y="6441043"/>
            <a:ext cx="3724275"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latin typeface="Arial" pitchFamily="34" charset="0"/>
                <a:cs typeface="Arial" pitchFamily="34" charset="0"/>
              </a:rPr>
              <a:t>Saarikoski, S.</a:t>
            </a:r>
            <a:r>
              <a:rPr lang="en-US" baseline="30000" dirty="0">
                <a:latin typeface="Arial" pitchFamily="34" charset="0"/>
                <a:cs typeface="Arial" pitchFamily="34" charset="0"/>
              </a:rPr>
              <a:t> </a:t>
            </a:r>
            <a:r>
              <a:rPr lang="en-US" dirty="0">
                <a:latin typeface="Arial" pitchFamily="34" charset="0"/>
                <a:cs typeface="Arial" pitchFamily="34" charset="0"/>
              </a:rPr>
              <a:t>at al, AMT, 2014</a:t>
            </a:r>
          </a:p>
        </p:txBody>
      </p:sp>
      <p:pic>
        <p:nvPicPr>
          <p:cNvPr id="4" name="Picture 3"/>
          <p:cNvPicPr>
            <a:picLocks noChangeAspect="1"/>
          </p:cNvPicPr>
          <p:nvPr/>
        </p:nvPicPr>
        <p:blipFill>
          <a:blip r:embed="rId3"/>
          <a:stretch>
            <a:fillRect/>
          </a:stretch>
        </p:blipFill>
        <p:spPr>
          <a:xfrm>
            <a:off x="4575221" y="1977108"/>
            <a:ext cx="4568779" cy="2432967"/>
          </a:xfrm>
          <a:prstGeom prst="rect">
            <a:avLst/>
          </a:prstGeom>
        </p:spPr>
      </p:pic>
      <p:sp>
        <p:nvSpPr>
          <p:cNvPr id="5" name="Title 11"/>
          <p:cNvSpPr txBox="1">
            <a:spLocks/>
          </p:cNvSpPr>
          <p:nvPr/>
        </p:nvSpPr>
        <p:spPr>
          <a:xfrm>
            <a:off x="180975" y="0"/>
            <a:ext cx="6934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3200" b="1">
                <a:solidFill>
                  <a:schemeClr val="accent1"/>
                </a:solidFill>
                <a:latin typeface="Arial" pitchFamily="34" charset="0"/>
                <a:ea typeface="+mj-ea"/>
                <a:cs typeface="Arial" pitchFamily="34" charset="0"/>
              </a:defRPr>
            </a:lvl1pPr>
            <a:lvl2pPr algn="ctr" fontAlgn="base">
              <a:spcBef>
                <a:spcPct val="0"/>
              </a:spcBef>
              <a:spcAft>
                <a:spcPct val="0"/>
              </a:spcAft>
              <a:defRPr sz="3200" b="1">
                <a:solidFill>
                  <a:schemeClr val="accent1"/>
                </a:solidFill>
                <a:latin typeface="Times New Roman" pitchFamily="18" charset="0"/>
                <a:cs typeface="Times New Roman" pitchFamily="18" charset="0"/>
              </a:defRPr>
            </a:lvl2pPr>
            <a:lvl3pPr algn="ctr" fontAlgn="base">
              <a:spcBef>
                <a:spcPct val="0"/>
              </a:spcBef>
              <a:spcAft>
                <a:spcPct val="0"/>
              </a:spcAft>
              <a:defRPr sz="3200" b="1">
                <a:solidFill>
                  <a:schemeClr val="accent1"/>
                </a:solidFill>
                <a:latin typeface="Times New Roman" pitchFamily="18" charset="0"/>
                <a:cs typeface="Times New Roman" pitchFamily="18" charset="0"/>
              </a:defRPr>
            </a:lvl3pPr>
            <a:lvl4pPr algn="ctr" fontAlgn="base">
              <a:spcBef>
                <a:spcPct val="0"/>
              </a:spcBef>
              <a:spcAft>
                <a:spcPct val="0"/>
              </a:spcAft>
              <a:defRPr sz="3200" b="1">
                <a:solidFill>
                  <a:schemeClr val="accent1"/>
                </a:solidFill>
                <a:latin typeface="Times New Roman" pitchFamily="18" charset="0"/>
                <a:cs typeface="Times New Roman" pitchFamily="18" charset="0"/>
              </a:defRPr>
            </a:lvl4pPr>
            <a:lvl5pPr algn="ctr" fontAlgn="base">
              <a:spcBef>
                <a:spcPct val="0"/>
              </a:spcBef>
              <a:spcAft>
                <a:spcPct val="0"/>
              </a:spcAft>
              <a:defRPr sz="3200" b="1">
                <a:solidFill>
                  <a:schemeClr val="accent1"/>
                </a:solidFill>
                <a:latin typeface="Times New Roman" pitchFamily="18" charset="0"/>
                <a:cs typeface="Times New Roman" pitchFamily="18" charset="0"/>
              </a:defRPr>
            </a:lvl5pPr>
            <a:lvl6pPr marL="457200" algn="ctr" fontAlgn="base">
              <a:spcBef>
                <a:spcPct val="0"/>
              </a:spcBef>
              <a:spcAft>
                <a:spcPct val="0"/>
              </a:spcAft>
              <a:defRPr sz="2000" b="1">
                <a:solidFill>
                  <a:schemeClr val="accent1"/>
                </a:solidFill>
                <a:latin typeface="Tahoma" charset="0"/>
              </a:defRPr>
            </a:lvl6pPr>
            <a:lvl7pPr marL="914400" algn="ctr" fontAlgn="base">
              <a:spcBef>
                <a:spcPct val="0"/>
              </a:spcBef>
              <a:spcAft>
                <a:spcPct val="0"/>
              </a:spcAft>
              <a:defRPr sz="2000" b="1">
                <a:solidFill>
                  <a:schemeClr val="accent1"/>
                </a:solidFill>
                <a:latin typeface="Tahoma" charset="0"/>
              </a:defRPr>
            </a:lvl7pPr>
            <a:lvl8pPr marL="1371600" algn="ctr" fontAlgn="base">
              <a:spcBef>
                <a:spcPct val="0"/>
              </a:spcBef>
              <a:spcAft>
                <a:spcPct val="0"/>
              </a:spcAft>
              <a:defRPr sz="2000" b="1">
                <a:solidFill>
                  <a:schemeClr val="accent1"/>
                </a:solidFill>
                <a:latin typeface="Tahoma" charset="0"/>
              </a:defRPr>
            </a:lvl8pPr>
            <a:lvl9pPr marL="1828800" algn="ctr" fontAlgn="base">
              <a:spcBef>
                <a:spcPct val="0"/>
              </a:spcBef>
              <a:spcAft>
                <a:spcPct val="0"/>
              </a:spcAft>
              <a:defRPr sz="2000" b="1">
                <a:solidFill>
                  <a:schemeClr val="accent1"/>
                </a:solidFill>
                <a:latin typeface="Tahoma" charset="0"/>
              </a:defRPr>
            </a:lvl9pPr>
          </a:lstStyle>
          <a:p>
            <a:r>
              <a:rPr lang="en-US" dirty="0"/>
              <a:t>VACES/</a:t>
            </a:r>
            <a:r>
              <a:rPr lang="en-US" dirty="0" err="1"/>
              <a:t>BioSampler</a:t>
            </a:r>
            <a:r>
              <a:rPr lang="en-US" dirty="0"/>
              <a:t> tandem</a:t>
            </a:r>
          </a:p>
        </p:txBody>
      </p:sp>
    </p:spTree>
    <p:extLst>
      <p:ext uri="{BB962C8B-B14F-4D97-AF65-F5344CB8AC3E}">
        <p14:creationId xmlns:p14="http://schemas.microsoft.com/office/powerpoint/2010/main" val="3832581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10"/>
          <p:cNvSpPr>
            <a:spLocks noGrp="1"/>
          </p:cNvSpPr>
          <p:nvPr>
            <p:ph sz="quarter" idx="4"/>
          </p:nvPr>
        </p:nvSpPr>
        <p:spPr>
          <a:xfrm>
            <a:off x="5257800" y="2514600"/>
            <a:ext cx="3657600" cy="3048000"/>
          </a:xfrm>
        </p:spPr>
        <p:txBody>
          <a:bodyPr>
            <a:normAutofit lnSpcReduction="10000"/>
          </a:bodyPr>
          <a:lstStyle/>
          <a:p>
            <a:pPr eaLnBrk="1" hangingPunct="1"/>
            <a:r>
              <a:rPr lang="en-US" sz="2200" b="0" dirty="0">
                <a:solidFill>
                  <a:schemeClr val="tx1"/>
                </a:solidFill>
                <a:latin typeface="MS Reference Sans Serif" charset="0"/>
              </a:rPr>
              <a:t>Set-to-set variability but consistent for all samplers</a:t>
            </a:r>
          </a:p>
          <a:p>
            <a:pPr eaLnBrk="1" hangingPunct="1"/>
            <a:endParaRPr lang="en-US" sz="2200" b="0" dirty="0">
              <a:solidFill>
                <a:schemeClr val="tx1"/>
              </a:solidFill>
              <a:latin typeface="MS Reference Sans Serif" charset="0"/>
            </a:endParaRPr>
          </a:p>
          <a:p>
            <a:pPr eaLnBrk="1" hangingPunct="1"/>
            <a:r>
              <a:rPr lang="en-US" sz="2200" b="0" dirty="0">
                <a:solidFill>
                  <a:schemeClr val="tx1"/>
                </a:solidFill>
                <a:latin typeface="MS Reference Sans Serif" charset="0"/>
              </a:rPr>
              <a:t>Very good agreement among methods indicating </a:t>
            </a:r>
            <a:r>
              <a:rPr lang="en-US" sz="2200" b="0" dirty="0">
                <a:solidFill>
                  <a:srgbClr val="FFFF00"/>
                </a:solidFill>
                <a:latin typeface="MS Reference Sans Serif" charset="0"/>
              </a:rPr>
              <a:t>efficient PM mass </a:t>
            </a:r>
            <a:r>
              <a:rPr lang="en-US" sz="2200" b="0" dirty="0">
                <a:solidFill>
                  <a:schemeClr val="tx1"/>
                </a:solidFill>
                <a:latin typeface="MS Reference Sans Serif" charset="0"/>
              </a:rPr>
              <a:t>collection by all samplers.</a:t>
            </a:r>
          </a:p>
        </p:txBody>
      </p:sp>
      <p:sp>
        <p:nvSpPr>
          <p:cNvPr id="12291" name="Text Placeholder 2"/>
          <p:cNvSpPr>
            <a:spLocks noGrp="1"/>
          </p:cNvSpPr>
          <p:nvPr>
            <p:ph type="body" idx="1"/>
          </p:nvPr>
        </p:nvSpPr>
        <p:spPr>
          <a:xfrm>
            <a:off x="0" y="437140"/>
            <a:ext cx="8610600" cy="639763"/>
          </a:xfrm>
        </p:spPr>
        <p:txBody>
          <a:bodyPr anchor="ctr">
            <a:noAutofit/>
          </a:bodyPr>
          <a:lstStyle/>
          <a:p>
            <a:pPr eaLnBrk="1" hangingPunct="1"/>
            <a:r>
              <a:rPr lang="en-US" dirty="0">
                <a:solidFill>
                  <a:srgbClr val="FFFF00"/>
                </a:solidFill>
                <a:latin typeface="MS Reference Sans Serif" charset="0"/>
              </a:rPr>
              <a:t>VACES/ Biosampler vs Impactors and Filters</a:t>
            </a:r>
          </a:p>
          <a:p>
            <a:pPr eaLnBrk="1" hangingPunct="1"/>
            <a:endParaRPr lang="en-US" dirty="0">
              <a:solidFill>
                <a:srgbClr val="FFFF00"/>
              </a:solidFill>
              <a:latin typeface="MS Reference Sans Serif" charset="0"/>
            </a:endParaRPr>
          </a:p>
          <a:p>
            <a:pPr eaLnBrk="1" hangingPunct="1"/>
            <a:r>
              <a:rPr lang="en-US" dirty="0">
                <a:solidFill>
                  <a:schemeClr val="accent2">
                    <a:lumMod val="40000"/>
                    <a:lumOff val="60000"/>
                  </a:schemeClr>
                </a:solidFill>
                <a:latin typeface="MS Reference Sans Serif" charset="0"/>
              </a:rPr>
              <a:t>Gravimetric mass concentration comparison</a:t>
            </a:r>
          </a:p>
        </p:txBody>
      </p:sp>
      <p:sp>
        <p:nvSpPr>
          <p:cNvPr id="12293"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dirty="0"/>
          </a:p>
        </p:txBody>
      </p:sp>
      <p:graphicFrame>
        <p:nvGraphicFramePr>
          <p:cNvPr id="12294" name="Object 7"/>
          <p:cNvGraphicFramePr>
            <a:graphicFrameLocks noChangeAspect="1"/>
          </p:cNvGraphicFramePr>
          <p:nvPr/>
        </p:nvGraphicFramePr>
        <p:xfrm>
          <a:off x="381000" y="1524000"/>
          <a:ext cx="5105400" cy="4419600"/>
        </p:xfrm>
        <a:graphic>
          <a:graphicData uri="http://schemas.openxmlformats.org/presentationml/2006/ole">
            <mc:AlternateContent xmlns:mc="http://schemas.openxmlformats.org/markup-compatibility/2006">
              <mc:Choice xmlns:v="urn:schemas-microsoft-com:vml" Requires="v">
                <p:oleObj r:id="rId3" imgW="5727700" imgH="4152900" progId="SigmaPlotGraphicObject.10">
                  <p:embed/>
                </p:oleObj>
              </mc:Choice>
              <mc:Fallback>
                <p:oleObj r:id="rId3" imgW="5727700" imgH="4152900" progId="SigmaPlotGraphicObject.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0"/>
                        <a:ext cx="51054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11845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2"/>
          <p:cNvSpPr>
            <a:spLocks noGrp="1"/>
          </p:cNvSpPr>
          <p:nvPr>
            <p:ph type="body" idx="1"/>
          </p:nvPr>
        </p:nvSpPr>
        <p:spPr>
          <a:xfrm>
            <a:off x="228600" y="257183"/>
            <a:ext cx="8305800" cy="639763"/>
          </a:xfrm>
        </p:spPr>
        <p:txBody>
          <a:bodyPr anchor="ctr"/>
          <a:lstStyle/>
          <a:p>
            <a:pPr marL="342900" indent="-342900" eaLnBrk="1" hangingPunct="1">
              <a:buFontTx/>
              <a:buChar char="•"/>
            </a:pPr>
            <a:r>
              <a:rPr lang="en-US" dirty="0">
                <a:solidFill>
                  <a:srgbClr val="E6B9B8"/>
                </a:solidFill>
                <a:latin typeface="MS Reference Sans Serif" charset="0"/>
              </a:rPr>
              <a:t>Inorganic composition</a:t>
            </a:r>
            <a:r>
              <a:rPr lang="en-US" dirty="0">
                <a:solidFill>
                  <a:schemeClr val="tx1"/>
                </a:solidFill>
                <a:latin typeface="MS Reference Sans Serif" charset="0"/>
              </a:rPr>
              <a:t>: mean concentrations</a:t>
            </a:r>
          </a:p>
        </p:txBody>
      </p:sp>
      <p:sp>
        <p:nvSpPr>
          <p:cNvPr id="14339" name="Content Placeholder 10"/>
          <p:cNvSpPr>
            <a:spLocks noGrp="1"/>
          </p:cNvSpPr>
          <p:nvPr>
            <p:ph sz="quarter" idx="4"/>
          </p:nvPr>
        </p:nvSpPr>
        <p:spPr>
          <a:xfrm>
            <a:off x="5638800" y="1752600"/>
            <a:ext cx="3505200" cy="4191000"/>
          </a:xfrm>
        </p:spPr>
        <p:txBody>
          <a:bodyPr>
            <a:normAutofit lnSpcReduction="10000"/>
          </a:bodyPr>
          <a:lstStyle/>
          <a:p>
            <a:pPr eaLnBrk="1" hangingPunct="1"/>
            <a:r>
              <a:rPr lang="en-US" sz="2000" b="0" dirty="0">
                <a:latin typeface="Arial" charset="0"/>
                <a:cs typeface="Arial" charset="0"/>
              </a:rPr>
              <a:t>Good agreement on inorganic ions among all samplers. Same PM recovery by IC analysis on water soluble particles from substrates.</a:t>
            </a:r>
          </a:p>
          <a:p>
            <a:pPr eaLnBrk="1" hangingPunct="1"/>
            <a:r>
              <a:rPr lang="en-US" sz="2000" b="0" dirty="0">
                <a:solidFill>
                  <a:srgbClr val="FFFF00"/>
                </a:solidFill>
                <a:latin typeface="Arial" charset="0"/>
                <a:cs typeface="Arial" charset="0"/>
              </a:rPr>
              <a:t>Enriched particle mass concentration at low sampling flow rates from VACES reduced positive and negative artifacts for filter sampling. </a:t>
            </a:r>
            <a:r>
              <a:rPr lang="en-US" sz="2000" b="0" dirty="0">
                <a:latin typeface="Arial" charset="0"/>
                <a:cs typeface="Arial" charset="0"/>
              </a:rPr>
              <a:t>(</a:t>
            </a:r>
            <a:r>
              <a:rPr lang="en-US" sz="2000" b="0" i="1" dirty="0">
                <a:latin typeface="Arial" charset="0"/>
                <a:cs typeface="Arial" charset="0"/>
              </a:rPr>
              <a:t> </a:t>
            </a:r>
            <a:r>
              <a:rPr lang="en-US" sz="2000" b="0" i="1" dirty="0">
                <a:solidFill>
                  <a:schemeClr val="accent3">
                    <a:lumMod val="60000"/>
                    <a:lumOff val="40000"/>
                  </a:schemeClr>
                </a:solidFill>
                <a:latin typeface="Arial" charset="0"/>
                <a:cs typeface="Arial" charset="0"/>
              </a:rPr>
              <a:t>see also Chang et al Atmos Environ34:86-98, 2000)</a:t>
            </a:r>
            <a:endParaRPr lang="en-US" sz="2000" b="0" dirty="0">
              <a:solidFill>
                <a:schemeClr val="accent3">
                  <a:lumMod val="60000"/>
                  <a:lumOff val="40000"/>
                </a:schemeClr>
              </a:solidFill>
              <a:latin typeface="Arial" charset="0"/>
              <a:cs typeface="Arial" charset="0"/>
            </a:endParaRPr>
          </a:p>
          <a:p>
            <a:pPr eaLnBrk="1" hangingPunct="1">
              <a:buFontTx/>
              <a:buNone/>
            </a:pPr>
            <a:endParaRPr lang="en-US" sz="2200" dirty="0">
              <a:latin typeface="Arial" charset="0"/>
              <a:cs typeface="Arial" charset="0"/>
            </a:endParaRPr>
          </a:p>
          <a:p>
            <a:pPr eaLnBrk="1" hangingPunct="1">
              <a:buFontTx/>
              <a:buNone/>
            </a:pPr>
            <a:endParaRPr lang="en-US" dirty="0">
              <a:latin typeface="Arial" charset="0"/>
              <a:cs typeface="Arial" charset="0"/>
            </a:endParaRPr>
          </a:p>
        </p:txBody>
      </p:sp>
      <p:sp>
        <p:nvSpPr>
          <p:cNvPr id="1434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dirty="0"/>
          </a:p>
        </p:txBody>
      </p:sp>
      <p:graphicFrame>
        <p:nvGraphicFramePr>
          <p:cNvPr id="14341" name="Object 6"/>
          <p:cNvGraphicFramePr>
            <a:graphicFrameLocks noChangeAspect="1"/>
          </p:cNvGraphicFramePr>
          <p:nvPr/>
        </p:nvGraphicFramePr>
        <p:xfrm>
          <a:off x="228600" y="1295400"/>
          <a:ext cx="5738813" cy="5257800"/>
        </p:xfrm>
        <a:graphic>
          <a:graphicData uri="http://schemas.openxmlformats.org/presentationml/2006/ole">
            <mc:AlternateContent xmlns:mc="http://schemas.openxmlformats.org/markup-compatibility/2006">
              <mc:Choice xmlns:v="urn:schemas-microsoft-com:vml" Requires="v">
                <p:oleObj r:id="rId3" imgW="5473700" imgH="4114800" progId="SigmaPlotGraphicObject.10">
                  <p:embed/>
                </p:oleObj>
              </mc:Choice>
              <mc:Fallback>
                <p:oleObj r:id="rId3" imgW="5473700" imgH="4114800" progId="SigmaPlotGraphicObject.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5738813"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14291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a:spLocks noGrp="1"/>
          </p:cNvSpPr>
          <p:nvPr>
            <p:ph type="body" idx="1"/>
          </p:nvPr>
        </p:nvSpPr>
        <p:spPr>
          <a:xfrm>
            <a:off x="0" y="350837"/>
            <a:ext cx="8458200" cy="639763"/>
          </a:xfrm>
        </p:spPr>
        <p:txBody>
          <a:bodyPr anchor="ctr"/>
          <a:lstStyle/>
          <a:p>
            <a:pPr marL="342900" indent="-342900" eaLnBrk="1" hangingPunct="1">
              <a:buFontTx/>
              <a:buChar char="•"/>
            </a:pPr>
            <a:r>
              <a:rPr lang="en-US" dirty="0">
                <a:solidFill>
                  <a:schemeClr val="tx1"/>
                </a:solidFill>
                <a:latin typeface="MS Reference Sans Serif" charset="0"/>
              </a:rPr>
              <a:t>Organic carbon: average concentrations</a:t>
            </a:r>
          </a:p>
        </p:txBody>
      </p:sp>
      <p:sp>
        <p:nvSpPr>
          <p:cNvPr id="11268" name="Content Placeholder 10"/>
          <p:cNvSpPr>
            <a:spLocks noGrp="1"/>
          </p:cNvSpPr>
          <p:nvPr>
            <p:ph sz="quarter" idx="4"/>
          </p:nvPr>
        </p:nvSpPr>
        <p:spPr>
          <a:xfrm>
            <a:off x="4953000" y="1300880"/>
            <a:ext cx="4191000" cy="4419600"/>
          </a:xfrm>
        </p:spPr>
        <p:txBody>
          <a:bodyPr/>
          <a:lstStyle/>
          <a:p>
            <a:pPr eaLnBrk="1" hangingPunct="1">
              <a:defRPr/>
            </a:pPr>
            <a:r>
              <a:rPr lang="en-US" sz="1800" b="0" dirty="0">
                <a:solidFill>
                  <a:schemeClr val="accent1">
                    <a:lumMod val="20000"/>
                    <a:lumOff val="80000"/>
                  </a:schemeClr>
                </a:solidFill>
                <a:latin typeface="MS Reference Sans Serif" pitchFamily="34" charset="0"/>
                <a:ea typeface="+mn-ea"/>
              </a:rPr>
              <a:t>Excellent agreement on </a:t>
            </a:r>
            <a:r>
              <a:rPr lang="en-US" sz="1800" b="0" dirty="0">
                <a:solidFill>
                  <a:srgbClr val="FFFF00"/>
                </a:solidFill>
                <a:latin typeface="MS Reference Sans Serif" pitchFamily="34" charset="0"/>
                <a:ea typeface="+mn-ea"/>
              </a:rPr>
              <a:t>water soluble organic carbon (TOC) </a:t>
            </a:r>
            <a:r>
              <a:rPr lang="en-US" sz="1800" b="0" dirty="0">
                <a:solidFill>
                  <a:schemeClr val="accent1">
                    <a:lumMod val="20000"/>
                    <a:lumOff val="80000"/>
                  </a:schemeClr>
                </a:solidFill>
                <a:latin typeface="MS Reference Sans Serif" pitchFamily="34" charset="0"/>
                <a:ea typeface="+mn-ea"/>
              </a:rPr>
              <a:t>between water extracted MOUDI substrates and filter samples;</a:t>
            </a:r>
          </a:p>
          <a:p>
            <a:pPr eaLnBrk="1" hangingPunct="1">
              <a:defRPr/>
            </a:pPr>
            <a:r>
              <a:rPr lang="en-US" sz="1800" b="0" dirty="0">
                <a:latin typeface="MS Reference Sans Serif" pitchFamily="34" charset="0"/>
                <a:ea typeface="+mn-ea"/>
              </a:rPr>
              <a:t>TOC in BioSampler much higher than the other two;</a:t>
            </a:r>
          </a:p>
          <a:p>
            <a:pPr eaLnBrk="1" hangingPunct="1">
              <a:defRPr/>
            </a:pPr>
            <a:r>
              <a:rPr lang="en-US" sz="1800" b="0" dirty="0">
                <a:solidFill>
                  <a:srgbClr val="FFFF00"/>
                </a:solidFill>
                <a:latin typeface="MS Reference Sans Serif" pitchFamily="34" charset="0"/>
                <a:ea typeface="+mn-ea"/>
              </a:rPr>
              <a:t>However, very good agreement between levels of TOC level of BioSampler slurry and OC of filter;</a:t>
            </a:r>
          </a:p>
          <a:p>
            <a:pPr eaLnBrk="1" hangingPunct="1">
              <a:defRPr/>
            </a:pPr>
            <a:r>
              <a:rPr lang="en-US" sz="1800" b="0" dirty="0">
                <a:solidFill>
                  <a:schemeClr val="accent3">
                    <a:lumMod val="60000"/>
                    <a:lumOff val="40000"/>
                  </a:schemeClr>
                </a:solidFill>
                <a:latin typeface="MS Reference Sans Serif" pitchFamily="34" charset="0"/>
                <a:ea typeface="+mn-ea"/>
              </a:rPr>
              <a:t>Recovery of both soluble and insoluble OC from VACES+biosampler method. </a:t>
            </a:r>
          </a:p>
        </p:txBody>
      </p:sp>
      <p:pic>
        <p:nvPicPr>
          <p:cNvPr id="16388" name="Chart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165132"/>
            <a:ext cx="481012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a:xfrm>
            <a:off x="1219200" y="4031782"/>
            <a:ext cx="8382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p:cNvSpPr/>
          <p:nvPr/>
        </p:nvSpPr>
        <p:spPr>
          <a:xfrm>
            <a:off x="1905000" y="2419371"/>
            <a:ext cx="22098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89771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52400" y="0"/>
            <a:ext cx="6934200" cy="762000"/>
          </a:xfrm>
          <a:prstGeom prst="rect">
            <a:avLst/>
          </a:prstGeom>
        </p:spPr>
        <p:txBody>
          <a:bodyPr/>
          <a:lstStyle/>
          <a:p>
            <a:pPr algn="ctr">
              <a:defRPr/>
            </a:pPr>
            <a:r>
              <a:rPr lang="en-US" sz="3200" b="1" kern="0" dirty="0">
                <a:solidFill>
                  <a:srgbClr val="C3D69B"/>
                </a:solidFill>
                <a:latin typeface="MS Reference Sans Serif" pitchFamily="34" charset="0"/>
                <a:ea typeface="+mj-ea"/>
                <a:cs typeface="Times New Roman" pitchFamily="18" charset="0"/>
              </a:rPr>
              <a:t>Results and discussion</a:t>
            </a:r>
          </a:p>
        </p:txBody>
      </p:sp>
      <p:sp>
        <p:nvSpPr>
          <p:cNvPr id="18434" name="TextBox 7"/>
          <p:cNvSpPr txBox="1">
            <a:spLocks noChangeArrowheads="1"/>
          </p:cNvSpPr>
          <p:nvPr/>
        </p:nvSpPr>
        <p:spPr bwMode="auto">
          <a:xfrm>
            <a:off x="381000" y="5935663"/>
            <a:ext cx="83820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Char char="•"/>
            </a:pPr>
            <a:r>
              <a:rPr lang="en-US" sz="2200" dirty="0">
                <a:solidFill>
                  <a:srgbClr val="C3D69B"/>
                </a:solidFill>
                <a:latin typeface="MS Reference Sans Serif" charset="0"/>
              </a:rPr>
              <a:t>The profiles of water soluble metals agree very well with each other.</a:t>
            </a:r>
          </a:p>
        </p:txBody>
      </p:sp>
      <p:sp>
        <p:nvSpPr>
          <p:cNvPr id="9" name="Content Placeholder 2"/>
          <p:cNvSpPr txBox="1">
            <a:spLocks/>
          </p:cNvSpPr>
          <p:nvPr/>
        </p:nvSpPr>
        <p:spPr>
          <a:xfrm>
            <a:off x="152400" y="914400"/>
            <a:ext cx="8763000" cy="609600"/>
          </a:xfrm>
          <a:prstGeom prst="rect">
            <a:avLst/>
          </a:prstGeom>
        </p:spPr>
        <p:txBody>
          <a:bodyPr anchor="ctr"/>
          <a:lstStyle/>
          <a:p>
            <a:pPr marL="342900" indent="-342900">
              <a:spcBef>
                <a:spcPct val="20000"/>
              </a:spcBef>
              <a:buClr>
                <a:srgbClr val="990000"/>
              </a:buClr>
              <a:buFontTx/>
              <a:buChar char="•"/>
              <a:defRPr/>
            </a:pPr>
            <a:r>
              <a:rPr lang="en-US" sz="2400" b="1" kern="0" dirty="0">
                <a:latin typeface="MS Reference Sans Serif" pitchFamily="34" charset="0"/>
                <a:ea typeface="+mn-ea"/>
                <a:cs typeface="Times New Roman" pitchFamily="18" charset="0"/>
              </a:rPr>
              <a:t>Water soluble metals and elements</a:t>
            </a:r>
          </a:p>
        </p:txBody>
      </p:sp>
      <p:graphicFrame>
        <p:nvGraphicFramePr>
          <p:cNvPr id="10" name="Chart 9"/>
          <p:cNvGraphicFramePr>
            <a:graphicFrameLocks/>
          </p:cNvGraphicFramePr>
          <p:nvPr/>
        </p:nvGraphicFramePr>
        <p:xfrm>
          <a:off x="0" y="1600200"/>
          <a:ext cx="9067800"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3299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399" y="0"/>
            <a:ext cx="8660535" cy="762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tx1">
                    <a:lumMod val="85000"/>
                  </a:schemeClr>
                </a:solidFill>
                <a:latin typeface="MS Reference Sans Serif" charset="0"/>
                <a:cs typeface="Times New Roman" charset="0"/>
              </a:rPr>
              <a:t>Major Advantage of VACES/BioSampler :</a:t>
            </a:r>
            <a:r>
              <a:rPr lang="en-US" sz="2800" dirty="0">
                <a:solidFill>
                  <a:srgbClr val="FFFF00"/>
                </a:solidFill>
                <a:latin typeface="MS Reference Sans Serif" charset="0"/>
                <a:cs typeface="Times New Roman" charset="0"/>
              </a:rPr>
              <a:t>capture of Reactive Oxygen Species (ROS) from both water soluble and insoluble PM (</a:t>
            </a:r>
            <a:r>
              <a:rPr lang="en-US" sz="2800" i="1" dirty="0">
                <a:solidFill>
                  <a:schemeClr val="accent3">
                    <a:lumMod val="60000"/>
                    <a:lumOff val="40000"/>
                  </a:schemeClr>
                </a:solidFill>
                <a:latin typeface="MS Reference Sans Serif" charset="0"/>
                <a:cs typeface="Times New Roman" charset="0"/>
              </a:rPr>
              <a:t>Daher et al, AS&amp;T 2011</a:t>
            </a:r>
            <a:r>
              <a:rPr lang="en-US" sz="2800" i="1" dirty="0">
                <a:solidFill>
                  <a:srgbClr val="FFFF00"/>
                </a:solidFill>
                <a:latin typeface="MS Reference Sans Serif" charset="0"/>
                <a:cs typeface="Times New Roman" charset="0"/>
              </a:rPr>
              <a:t>)</a:t>
            </a:r>
            <a:endParaRPr lang="en-US" sz="2800" dirty="0">
              <a:solidFill>
                <a:srgbClr val="FFFF00"/>
              </a:solidFill>
              <a:latin typeface="MS Reference Sans Serif" charset="0"/>
              <a:cs typeface="Times New Roman" charset="0"/>
            </a:endParaRPr>
          </a:p>
        </p:txBody>
      </p:sp>
      <p:sp>
        <p:nvSpPr>
          <p:cNvPr id="5" name="Rectangle 8"/>
          <p:cNvSpPr>
            <a:spLocks noChangeArrowheads="1"/>
          </p:cNvSpPr>
          <p:nvPr/>
        </p:nvSpPr>
        <p:spPr bwMode="auto">
          <a:xfrm>
            <a:off x="0" y="-184666"/>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dirty="0">
              <a:solidFill>
                <a:schemeClr val="tx1">
                  <a:lumMod val="85000"/>
                </a:schemeClr>
              </a:solidFill>
            </a:endParaRPr>
          </a:p>
        </p:txBody>
      </p:sp>
      <p:graphicFrame>
        <p:nvGraphicFramePr>
          <p:cNvPr id="6" name="Object 7"/>
          <p:cNvGraphicFramePr>
            <a:graphicFrameLocks noChangeAspect="1"/>
          </p:cNvGraphicFramePr>
          <p:nvPr>
            <p:extLst>
              <p:ext uri="{D42A27DB-BD31-4B8C-83A1-F6EECF244321}">
                <p14:modId xmlns:p14="http://schemas.microsoft.com/office/powerpoint/2010/main" val="186840901"/>
              </p:ext>
            </p:extLst>
          </p:nvPr>
        </p:nvGraphicFramePr>
        <p:xfrm>
          <a:off x="935142" y="1932457"/>
          <a:ext cx="6994949" cy="4691150"/>
        </p:xfrm>
        <a:graphic>
          <a:graphicData uri="http://schemas.openxmlformats.org/presentationml/2006/ole">
            <mc:AlternateContent xmlns:mc="http://schemas.openxmlformats.org/markup-compatibility/2006">
              <mc:Choice xmlns:v="urn:schemas-microsoft-com:vml" Requires="v">
                <p:oleObj r:id="rId2" imgW="5731200" imgH="4097160" progId="SigmaPlotGraphicObject.10">
                  <p:embed/>
                </p:oleObj>
              </mc:Choice>
              <mc:Fallback>
                <p:oleObj r:id="rId2" imgW="5731200" imgH="4097160" progId="SigmaPlotGraphicObject.10">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142" y="1932457"/>
                        <a:ext cx="6994949" cy="4691150"/>
                      </a:xfrm>
                      <a:prstGeom prst="rect">
                        <a:avLst/>
                      </a:prstGeom>
                      <a:noFill/>
                    </p:spPr>
                  </p:pic>
                </p:oleObj>
              </mc:Fallback>
            </mc:AlternateContent>
          </a:graphicData>
        </a:graphic>
      </p:graphicFrame>
      <p:sp>
        <p:nvSpPr>
          <p:cNvPr id="7" name="TextBox 6"/>
          <p:cNvSpPr txBox="1"/>
          <p:nvPr/>
        </p:nvSpPr>
        <p:spPr>
          <a:xfrm>
            <a:off x="5630153" y="2490183"/>
            <a:ext cx="1420038" cy="646331"/>
          </a:xfrm>
          <a:prstGeom prst="rect">
            <a:avLst/>
          </a:prstGeom>
          <a:noFill/>
        </p:spPr>
        <p:txBody>
          <a:bodyPr wrap="square" rtlCol="0">
            <a:spAutoFit/>
          </a:bodyPr>
          <a:lstStyle/>
          <a:p>
            <a:r>
              <a:rPr lang="en-US" dirty="0">
                <a:solidFill>
                  <a:schemeClr val="bg1"/>
                </a:solidFill>
              </a:rPr>
              <a:t>VACES/BioSampler </a:t>
            </a:r>
          </a:p>
        </p:txBody>
      </p:sp>
      <p:cxnSp>
        <p:nvCxnSpPr>
          <p:cNvPr id="9" name="Straight Arrow Connector 8"/>
          <p:cNvCxnSpPr/>
          <p:nvPr/>
        </p:nvCxnSpPr>
        <p:spPr>
          <a:xfrm flipH="1">
            <a:off x="5090644" y="2869638"/>
            <a:ext cx="389507" cy="3968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480150" y="3800277"/>
            <a:ext cx="422402" cy="3100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02552" y="3452663"/>
            <a:ext cx="1420038" cy="1754327"/>
          </a:xfrm>
          <a:prstGeom prst="rect">
            <a:avLst/>
          </a:prstGeom>
          <a:noFill/>
        </p:spPr>
        <p:txBody>
          <a:bodyPr wrap="square" rtlCol="0">
            <a:spAutoFit/>
          </a:bodyPr>
          <a:lstStyle/>
          <a:p>
            <a:r>
              <a:rPr lang="en-US" dirty="0">
                <a:solidFill>
                  <a:schemeClr val="bg1"/>
                </a:solidFill>
              </a:rPr>
              <a:t>VACES/BioSampler </a:t>
            </a:r>
            <a:r>
              <a:rPr lang="en-US" dirty="0">
                <a:solidFill>
                  <a:srgbClr val="FF0000"/>
                </a:solidFill>
              </a:rPr>
              <a:t>after filtering slurry </a:t>
            </a:r>
            <a:r>
              <a:rPr lang="en-US" dirty="0">
                <a:solidFill>
                  <a:schemeClr val="bg1"/>
                </a:solidFill>
              </a:rPr>
              <a:t>to </a:t>
            </a:r>
            <a:r>
              <a:rPr lang="en-US" dirty="0">
                <a:solidFill>
                  <a:srgbClr val="0000FF"/>
                </a:solidFill>
              </a:rPr>
              <a:t>remove insoluble PM</a:t>
            </a:r>
          </a:p>
        </p:txBody>
      </p:sp>
    </p:spTree>
    <p:extLst>
      <p:ext uri="{BB962C8B-B14F-4D97-AF65-F5344CB8AC3E}">
        <p14:creationId xmlns:p14="http://schemas.microsoft.com/office/powerpoint/2010/main" val="1922048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152400" y="112734"/>
            <a:ext cx="6934200" cy="762000"/>
          </a:xfrm>
          <a:prstGeom prst="rect">
            <a:avLst/>
          </a:prstGeom>
        </p:spPr>
        <p:txBody>
          <a:bodyPr/>
          <a:lstStyle>
            <a:lvl1pPr algn="ctr" rtl="0" eaLnBrk="0" fontAlgn="base" hangingPunct="0">
              <a:spcBef>
                <a:spcPct val="0"/>
              </a:spcBef>
              <a:spcAft>
                <a:spcPct val="0"/>
              </a:spcAft>
              <a:defRPr sz="3200" b="1">
                <a:solidFill>
                  <a:schemeClr val="accent1"/>
                </a:solidFill>
                <a:latin typeface="Times New Roman" pitchFamily="18" charset="0"/>
                <a:ea typeface="+mj-ea"/>
                <a:cs typeface="Times New Roman" pitchFamily="18" charset="0"/>
              </a:defRPr>
            </a:lvl1pPr>
            <a:lvl2pPr algn="ctr" rtl="0" eaLnBrk="0" fontAlgn="base" hangingPunct="0">
              <a:spcBef>
                <a:spcPct val="0"/>
              </a:spcBef>
              <a:spcAft>
                <a:spcPct val="0"/>
              </a:spcAft>
              <a:defRPr sz="3200" b="1">
                <a:solidFill>
                  <a:schemeClr val="accent1"/>
                </a:solidFill>
                <a:latin typeface="Times New Roman" pitchFamily="18" charset="0"/>
                <a:cs typeface="Times New Roman" pitchFamily="18" charset="0"/>
              </a:defRPr>
            </a:lvl2pPr>
            <a:lvl3pPr algn="ctr" rtl="0" eaLnBrk="0" fontAlgn="base" hangingPunct="0">
              <a:spcBef>
                <a:spcPct val="0"/>
              </a:spcBef>
              <a:spcAft>
                <a:spcPct val="0"/>
              </a:spcAft>
              <a:defRPr sz="3200" b="1">
                <a:solidFill>
                  <a:schemeClr val="accent1"/>
                </a:solidFill>
                <a:latin typeface="Times New Roman" pitchFamily="18" charset="0"/>
                <a:cs typeface="Times New Roman" pitchFamily="18" charset="0"/>
              </a:defRPr>
            </a:lvl3pPr>
            <a:lvl4pPr algn="ctr" rtl="0" eaLnBrk="0" fontAlgn="base" hangingPunct="0">
              <a:spcBef>
                <a:spcPct val="0"/>
              </a:spcBef>
              <a:spcAft>
                <a:spcPct val="0"/>
              </a:spcAft>
              <a:defRPr sz="3200" b="1">
                <a:solidFill>
                  <a:schemeClr val="accent1"/>
                </a:solidFill>
                <a:latin typeface="Times New Roman" pitchFamily="18" charset="0"/>
                <a:cs typeface="Times New Roman" pitchFamily="18" charset="0"/>
              </a:defRPr>
            </a:lvl4pPr>
            <a:lvl5pPr algn="ctr" rtl="0" eaLnBrk="0" fontAlgn="base" hangingPunct="0">
              <a:spcBef>
                <a:spcPct val="0"/>
              </a:spcBef>
              <a:spcAft>
                <a:spcPct val="0"/>
              </a:spcAft>
              <a:defRPr sz="3200" b="1">
                <a:solidFill>
                  <a:schemeClr val="accent1"/>
                </a:solidFill>
                <a:latin typeface="Times New Roman" pitchFamily="18" charset="0"/>
                <a:cs typeface="Times New Roman" pitchFamily="18" charset="0"/>
              </a:defRPr>
            </a:lvl5pPr>
            <a:lvl6pPr marL="457200" algn="ctr" rtl="0" eaLnBrk="1" fontAlgn="base" hangingPunct="1">
              <a:spcBef>
                <a:spcPct val="0"/>
              </a:spcBef>
              <a:spcAft>
                <a:spcPct val="0"/>
              </a:spcAft>
              <a:defRPr sz="2000" b="1">
                <a:solidFill>
                  <a:schemeClr val="accent1"/>
                </a:solidFill>
                <a:latin typeface="Tahoma" charset="0"/>
              </a:defRPr>
            </a:lvl6pPr>
            <a:lvl7pPr marL="914400" algn="ctr" rtl="0" eaLnBrk="1" fontAlgn="base" hangingPunct="1">
              <a:spcBef>
                <a:spcPct val="0"/>
              </a:spcBef>
              <a:spcAft>
                <a:spcPct val="0"/>
              </a:spcAft>
              <a:defRPr sz="2000" b="1">
                <a:solidFill>
                  <a:schemeClr val="accent1"/>
                </a:solidFill>
                <a:latin typeface="Tahoma" charset="0"/>
              </a:defRPr>
            </a:lvl7pPr>
            <a:lvl8pPr marL="1371600" algn="ctr" rtl="0" eaLnBrk="1" fontAlgn="base" hangingPunct="1">
              <a:spcBef>
                <a:spcPct val="0"/>
              </a:spcBef>
              <a:spcAft>
                <a:spcPct val="0"/>
              </a:spcAft>
              <a:defRPr sz="2000" b="1">
                <a:solidFill>
                  <a:schemeClr val="accent1"/>
                </a:solidFill>
                <a:latin typeface="Tahoma" charset="0"/>
              </a:defRPr>
            </a:lvl8pPr>
            <a:lvl9pPr marL="1828800" algn="ctr" rtl="0" eaLnBrk="1" fontAlgn="base" hangingPunct="1">
              <a:spcBef>
                <a:spcPct val="0"/>
              </a:spcBef>
              <a:spcAft>
                <a:spcPct val="0"/>
              </a:spcAft>
              <a:defRPr sz="2000" b="1">
                <a:solidFill>
                  <a:schemeClr val="accent1"/>
                </a:solidFill>
                <a:latin typeface="Tahoma" charset="0"/>
              </a:defRPr>
            </a:lvl9pPr>
          </a:lstStyle>
          <a:p>
            <a:pPr algn="l"/>
            <a:r>
              <a:rPr lang="en-US" sz="2800" dirty="0">
                <a:solidFill>
                  <a:schemeClr val="accent3">
                    <a:lumMod val="60000"/>
                    <a:lumOff val="40000"/>
                  </a:schemeClr>
                </a:solidFill>
                <a:latin typeface="Arial" pitchFamily="34" charset="0"/>
                <a:cs typeface="Arial" pitchFamily="34" charset="0"/>
              </a:rPr>
              <a:t>Background: Air Pollution and Mortality</a:t>
            </a:r>
          </a:p>
        </p:txBody>
      </p:sp>
      <p:sp>
        <p:nvSpPr>
          <p:cNvPr id="4" name="Rectangle 3"/>
          <p:cNvSpPr/>
          <p:nvPr/>
        </p:nvSpPr>
        <p:spPr>
          <a:xfrm>
            <a:off x="278190" y="5972026"/>
            <a:ext cx="849085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dirty="0"/>
              <a:t>Ambient (outdoor air pollution) was estimated to cause </a:t>
            </a:r>
            <a:r>
              <a:rPr lang="en-US" sz="2400" dirty="0">
                <a:solidFill>
                  <a:srgbClr val="0000FF"/>
                </a:solidFill>
              </a:rPr>
              <a:t>3.7 million premature deaths worldwide </a:t>
            </a:r>
            <a:r>
              <a:rPr lang="en-US" sz="2400" dirty="0"/>
              <a:t>in 2012. (source: WHO)</a:t>
            </a:r>
          </a:p>
        </p:txBody>
      </p:sp>
      <p:pic>
        <p:nvPicPr>
          <p:cNvPr id="5" name="Picture 4"/>
          <p:cNvPicPr>
            <a:picLocks noChangeAspect="1"/>
          </p:cNvPicPr>
          <p:nvPr/>
        </p:nvPicPr>
        <p:blipFill>
          <a:blip r:embed="rId2"/>
          <a:stretch>
            <a:fillRect/>
          </a:stretch>
        </p:blipFill>
        <p:spPr>
          <a:xfrm>
            <a:off x="0" y="666240"/>
            <a:ext cx="9144000" cy="5236165"/>
          </a:xfrm>
          <a:prstGeom prst="rect">
            <a:avLst/>
          </a:prstGeom>
        </p:spPr>
      </p:pic>
    </p:spTree>
    <p:extLst>
      <p:ext uri="{BB962C8B-B14F-4D97-AF65-F5344CB8AC3E}">
        <p14:creationId xmlns:p14="http://schemas.microsoft.com/office/powerpoint/2010/main" val="2640990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0"/>
          <p:cNvSpPr txBox="1">
            <a:spLocks/>
          </p:cNvSpPr>
          <p:nvPr/>
        </p:nvSpPr>
        <p:spPr bwMode="auto">
          <a:xfrm>
            <a:off x="5486400" y="838200"/>
            <a:ext cx="3657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20000"/>
              </a:spcBef>
              <a:buClr>
                <a:srgbClr val="990000"/>
              </a:buClr>
              <a:buFontTx/>
              <a:buChar char="•"/>
            </a:pPr>
            <a:r>
              <a:rPr lang="en-US" sz="1600" dirty="0">
                <a:solidFill>
                  <a:schemeClr val="tx2"/>
                </a:solidFill>
                <a:latin typeface="MS Reference Sans Serif" charset="0"/>
                <a:cs typeface="Times New Roman" charset="0"/>
              </a:rPr>
              <a:t>DTT activities are </a:t>
            </a:r>
            <a:r>
              <a:rPr lang="en-US" sz="1600" dirty="0">
                <a:solidFill>
                  <a:srgbClr val="FFFF00"/>
                </a:solidFill>
                <a:latin typeface="MS Reference Sans Serif" charset="0"/>
                <a:cs typeface="Times New Roman" charset="0"/>
              </a:rPr>
              <a:t>similar b/t filter and MOUDI water extracts, </a:t>
            </a:r>
            <a:r>
              <a:rPr lang="en-US" sz="1600" dirty="0">
                <a:solidFill>
                  <a:schemeClr val="tx2"/>
                </a:solidFill>
                <a:latin typeface="MS Reference Sans Serif" charset="0"/>
                <a:cs typeface="Times New Roman" charset="0"/>
              </a:rPr>
              <a:t>reflecting their agreement of water soluble OC and metals.</a:t>
            </a:r>
          </a:p>
          <a:p>
            <a:pPr eaLnBrk="1" hangingPunct="1">
              <a:spcBef>
                <a:spcPct val="20000"/>
              </a:spcBef>
              <a:buClr>
                <a:srgbClr val="990000"/>
              </a:buClr>
              <a:buFontTx/>
              <a:buChar char="•"/>
            </a:pPr>
            <a:r>
              <a:rPr lang="en-US" sz="1600" b="1" u="sng" dirty="0">
                <a:solidFill>
                  <a:srgbClr val="FFFF00"/>
                </a:solidFill>
                <a:latin typeface="MS Reference Sans Serif" charset="0"/>
                <a:cs typeface="Times New Roman" charset="0"/>
              </a:rPr>
              <a:t>Significantly higher BioSampler DTT activity indicates </a:t>
            </a:r>
            <a:r>
              <a:rPr lang="en-US" sz="1600" dirty="0">
                <a:solidFill>
                  <a:schemeClr val="tx2"/>
                </a:solidFill>
                <a:latin typeface="MS Reference Sans Serif" charset="0"/>
                <a:cs typeface="Times New Roman" charset="0"/>
              </a:rPr>
              <a:t>that PM-bound organics and/or metals also significantly contribute to the overall activity.</a:t>
            </a:r>
          </a:p>
          <a:p>
            <a:pPr eaLnBrk="1" hangingPunct="1">
              <a:spcBef>
                <a:spcPct val="20000"/>
              </a:spcBef>
              <a:buClr>
                <a:srgbClr val="990000"/>
              </a:buClr>
              <a:buFontTx/>
              <a:buChar char="•"/>
            </a:pPr>
            <a:r>
              <a:rPr lang="en-US" sz="1600" dirty="0">
                <a:solidFill>
                  <a:schemeClr val="tx2"/>
                </a:solidFill>
                <a:latin typeface="MS Reference Sans Serif" charset="0"/>
                <a:cs typeface="Times New Roman" charset="0"/>
              </a:rPr>
              <a:t>With addition of </a:t>
            </a:r>
            <a:r>
              <a:rPr lang="en-US" sz="1600" dirty="0">
                <a:solidFill>
                  <a:srgbClr val="FFFF00"/>
                </a:solidFill>
                <a:latin typeface="MS Reference Sans Serif" charset="0"/>
                <a:cs typeface="Times New Roman" charset="0"/>
              </a:rPr>
              <a:t>metal chelator DTPA, DTT activity decreased by 90% </a:t>
            </a:r>
            <a:r>
              <a:rPr lang="en-US" sz="1600" dirty="0">
                <a:solidFill>
                  <a:schemeClr val="tx2"/>
                </a:solidFill>
                <a:latin typeface="MS Reference Sans Serif" charset="0"/>
                <a:cs typeface="Times New Roman" charset="0"/>
              </a:rPr>
              <a:t>for both MOUDI and filter samples; and 60% for BioSampler</a:t>
            </a:r>
            <a:r>
              <a:rPr lang="en-US" sz="1600" dirty="0">
                <a:solidFill>
                  <a:srgbClr val="C3D69B"/>
                </a:solidFill>
                <a:latin typeface="MS Reference Sans Serif" charset="0"/>
                <a:cs typeface="Times New Roman" charset="0"/>
              </a:rPr>
              <a:t>;</a:t>
            </a:r>
          </a:p>
          <a:p>
            <a:pPr eaLnBrk="1" hangingPunct="1">
              <a:spcBef>
                <a:spcPct val="20000"/>
              </a:spcBef>
              <a:buClr>
                <a:srgbClr val="990000"/>
              </a:buClr>
              <a:buFontTx/>
              <a:buChar char="•"/>
            </a:pPr>
            <a:r>
              <a:rPr lang="en-US" sz="1600" dirty="0">
                <a:solidFill>
                  <a:schemeClr val="tx2"/>
                </a:solidFill>
                <a:latin typeface="MS Reference Sans Serif" charset="0"/>
                <a:cs typeface="Times New Roman" charset="0"/>
              </a:rPr>
              <a:t>Remaining activity shows very good agreement with the TOC mass ratios in total PM mass, indicating the contribution of OC in DTT activity;</a:t>
            </a:r>
          </a:p>
          <a:p>
            <a:pPr eaLnBrk="1" hangingPunct="1">
              <a:spcBef>
                <a:spcPct val="20000"/>
              </a:spcBef>
              <a:buClr>
                <a:srgbClr val="990000"/>
              </a:buClr>
            </a:pPr>
            <a:endParaRPr lang="en-US" sz="1600" dirty="0">
              <a:solidFill>
                <a:srgbClr val="C3D69B"/>
              </a:solidFill>
              <a:latin typeface="MS Reference Sans Serif" charset="0"/>
              <a:cs typeface="Times New Roman" charset="0"/>
            </a:endParaRPr>
          </a:p>
        </p:txBody>
      </p:sp>
      <p:pic>
        <p:nvPicPr>
          <p:cNvPr id="25604" name="Chart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4" y="838200"/>
            <a:ext cx="5267325" cy="412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503010551"/>
              </p:ext>
            </p:extLst>
          </p:nvPr>
        </p:nvGraphicFramePr>
        <p:xfrm>
          <a:off x="228600" y="5105400"/>
          <a:ext cx="5410200" cy="1603375"/>
        </p:xfrm>
        <a:graphic>
          <a:graphicData uri="http://schemas.openxmlformats.org/drawingml/2006/table">
            <a:tbl>
              <a:tblPr/>
              <a:tblGrid>
                <a:gridCol w="1803400">
                  <a:extLst>
                    <a:ext uri="{9D8B030D-6E8A-4147-A177-3AD203B41FA5}">
                      <a16:colId xmlns:a16="http://schemas.microsoft.com/office/drawing/2014/main" val="20000"/>
                    </a:ext>
                  </a:extLst>
                </a:gridCol>
                <a:gridCol w="1803400">
                  <a:extLst>
                    <a:ext uri="{9D8B030D-6E8A-4147-A177-3AD203B41FA5}">
                      <a16:colId xmlns:a16="http://schemas.microsoft.com/office/drawing/2014/main" val="20001"/>
                    </a:ext>
                  </a:extLst>
                </a:gridCol>
                <a:gridCol w="1803400">
                  <a:extLst>
                    <a:ext uri="{9D8B030D-6E8A-4147-A177-3AD203B41FA5}">
                      <a16:colId xmlns:a16="http://schemas.microsoft.com/office/drawing/2014/main" val="20002"/>
                    </a:ext>
                  </a:extLst>
                </a:gridCol>
              </a:tblGrid>
              <a:tr h="314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C3D69B"/>
                          </a:solidFill>
                          <a:effectLst/>
                          <a:latin typeface="Arial" charset="0"/>
                          <a:ea typeface="ＭＳ Ｐゴシック" charset="0"/>
                          <a:cs typeface="Arial" charset="0"/>
                        </a:rPr>
                        <a:t>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C3D69B"/>
                          </a:solidFill>
                          <a:effectLst/>
                          <a:latin typeface="Arial" charset="0"/>
                          <a:ea typeface="ＭＳ Ｐゴシック" charset="0"/>
                          <a:cs typeface="Arial" charset="0"/>
                        </a:rPr>
                        <a:t>DTT+DTPA</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C3D69B"/>
                          </a:solidFill>
                          <a:effectLst/>
                          <a:latin typeface="Arial" charset="0"/>
                          <a:ea typeface="ＭＳ Ｐゴシック" charset="0"/>
                          <a:cs typeface="Arial" charset="0"/>
                        </a:rPr>
                        <a:t>mass ratio</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3302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C3D69B"/>
                          </a:solidFill>
                          <a:effectLst/>
                          <a:latin typeface="Arial" charset="0"/>
                          <a:ea typeface="ＭＳ Ｐゴシック" charset="0"/>
                          <a:cs typeface="Arial" charset="0"/>
                        </a:rPr>
                        <a:t>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C3D69B"/>
                          </a:solidFill>
                          <a:effectLst/>
                          <a:latin typeface="Arial" charset="0"/>
                          <a:ea typeface="ＭＳ Ｐゴシック" charset="0"/>
                          <a:cs typeface="Arial" charset="0"/>
                        </a:rPr>
                        <a:t>(nmole DTT/min/µg)</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C3D69B"/>
                          </a:solidFill>
                          <a:effectLst/>
                          <a:latin typeface="Arial" charset="0"/>
                          <a:ea typeface="ＭＳ Ｐゴシック" charset="0"/>
                          <a:cs typeface="Arial" charset="0"/>
                        </a:rPr>
                        <a:t>(TOC/total PM)</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4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C3D69B"/>
                          </a:solidFill>
                          <a:effectLst/>
                          <a:latin typeface="Arial" charset="0"/>
                          <a:ea typeface="ＭＳ Ｐゴシック" charset="0"/>
                          <a:cs typeface="Arial" charset="0"/>
                        </a:rPr>
                        <a:t>Filter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ea typeface="ＭＳ Ｐゴシック" charset="0"/>
                          <a:cs typeface="Arial" charset="0"/>
                        </a:rPr>
                        <a:t>0.003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ea typeface="ＭＳ Ｐゴシック" charset="0"/>
                          <a:cs typeface="Arial" charset="0"/>
                        </a:rPr>
                        <a:t>4.0%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4D79B"/>
                    </a:solidFill>
                  </a:tcPr>
                </a:tc>
                <a:extLst>
                  <a:ext uri="{0D108BD9-81ED-4DB2-BD59-A6C34878D82A}">
                    <a16:rowId xmlns:a16="http://schemas.microsoft.com/office/drawing/2014/main" val="10002"/>
                  </a:ext>
                </a:extLst>
              </a:tr>
              <a:tr h="314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C3D69B"/>
                          </a:solidFill>
                          <a:effectLst/>
                          <a:latin typeface="Arial" charset="0"/>
                          <a:ea typeface="ＭＳ Ｐゴシック" charset="0"/>
                          <a:cs typeface="Arial" charset="0"/>
                        </a:rPr>
                        <a:t>MOUDI</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ea typeface="ＭＳ Ｐゴシック" charset="0"/>
                          <a:cs typeface="Arial" charset="0"/>
                        </a:rPr>
                        <a:t>0.002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ea typeface="ＭＳ Ｐゴシック" charset="0"/>
                          <a:cs typeface="Arial" charset="0"/>
                        </a:rPr>
                        <a:t>3.5%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4D79B"/>
                    </a:solidFill>
                  </a:tcPr>
                </a:tc>
                <a:extLst>
                  <a:ext uri="{0D108BD9-81ED-4DB2-BD59-A6C34878D82A}">
                    <a16:rowId xmlns:a16="http://schemas.microsoft.com/office/drawing/2014/main" val="10003"/>
                  </a:ext>
                </a:extLst>
              </a:tr>
              <a:tr h="3302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rgbClr val="C3D69B"/>
                          </a:solidFill>
                          <a:effectLst/>
                          <a:latin typeface="Arial" charset="0"/>
                          <a:ea typeface="ＭＳ Ｐゴシック" charset="0"/>
                          <a:cs typeface="Arial" charset="0"/>
                        </a:rPr>
                        <a:t>Biosampler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ea typeface="ＭＳ Ｐゴシック" charset="0"/>
                          <a:cs typeface="Arial" charset="0"/>
                        </a:rPr>
                        <a:t>0.028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0000"/>
                          </a:solidFill>
                          <a:effectLst/>
                          <a:latin typeface="Arial" charset="0"/>
                          <a:ea typeface="ＭＳ Ｐゴシック" charset="0"/>
                          <a:cs typeface="Arial" charset="0"/>
                        </a:rPr>
                        <a:t>26.4%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4D79B"/>
                    </a:solidFill>
                  </a:tcPr>
                </a:tc>
                <a:extLst>
                  <a:ext uri="{0D108BD9-81ED-4DB2-BD59-A6C34878D82A}">
                    <a16:rowId xmlns:a16="http://schemas.microsoft.com/office/drawing/2014/main" val="10004"/>
                  </a:ext>
                </a:extLst>
              </a:tr>
            </a:tbl>
          </a:graphicData>
        </a:graphic>
      </p:graphicFrame>
      <p:sp>
        <p:nvSpPr>
          <p:cNvPr id="5" name="Rectangle 4"/>
          <p:cNvSpPr/>
          <p:nvPr/>
        </p:nvSpPr>
        <p:spPr>
          <a:xfrm>
            <a:off x="989106" y="196334"/>
            <a:ext cx="3796945" cy="369332"/>
          </a:xfrm>
          <a:prstGeom prst="rect">
            <a:avLst/>
          </a:prstGeom>
        </p:spPr>
        <p:txBody>
          <a:bodyPr wrap="none">
            <a:spAutoFit/>
          </a:bodyPr>
          <a:lstStyle/>
          <a:p>
            <a:r>
              <a:rPr lang="en-US" dirty="0">
                <a:latin typeface="MS Reference Sans Serif" charset="0"/>
              </a:rPr>
              <a:t>Toxicity assays: DTT and DHBA</a:t>
            </a:r>
          </a:p>
        </p:txBody>
      </p:sp>
    </p:spTree>
    <p:extLst>
      <p:ext uri="{BB962C8B-B14F-4D97-AF65-F5344CB8AC3E}">
        <p14:creationId xmlns:p14="http://schemas.microsoft.com/office/powerpoint/2010/main" val="3673632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815" y="140058"/>
            <a:ext cx="7793789" cy="65556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a:solidFill>
                  <a:srgbClr val="000090"/>
                </a:solidFill>
              </a:rPr>
              <a:t>Applications of the VACES:</a:t>
            </a:r>
          </a:p>
          <a:p>
            <a:endParaRPr lang="en-US" sz="2000" dirty="0"/>
          </a:p>
          <a:p>
            <a:r>
              <a:rPr lang="en-US" sz="2000" dirty="0">
                <a:solidFill>
                  <a:srgbClr val="FF0000"/>
                </a:solidFill>
              </a:rPr>
              <a:t>Increase Sensitivity of On Line Continuous PM Monitors</a:t>
            </a:r>
            <a:r>
              <a:rPr lang="en-US" sz="2000" dirty="0"/>
              <a:t>:</a:t>
            </a:r>
          </a:p>
          <a:p>
            <a:endParaRPr lang="en-US" sz="2000" dirty="0"/>
          </a:p>
          <a:p>
            <a:pPr marL="342900" indent="-342900">
              <a:buFont typeface="Arial"/>
              <a:buChar char="•"/>
            </a:pPr>
            <a:r>
              <a:rPr lang="en-US" sz="2000" dirty="0">
                <a:solidFill>
                  <a:srgbClr val="0000FF"/>
                </a:solidFill>
              </a:rPr>
              <a:t>VACES / photoionization aerosol mass spectrometer </a:t>
            </a:r>
            <a:r>
              <a:rPr lang="en-US" sz="2000" dirty="0"/>
              <a:t>– </a:t>
            </a:r>
            <a:r>
              <a:rPr lang="en-US" sz="2000" dirty="0" err="1"/>
              <a:t>Univ</a:t>
            </a:r>
            <a:r>
              <a:rPr lang="en-US" sz="2000" dirty="0"/>
              <a:t> Delaware (prof Murray Johnston -Aerosol Science and Technology 42 (1), pp. 18-27)</a:t>
            </a:r>
          </a:p>
          <a:p>
            <a:pPr marL="342900" indent="-342900">
              <a:buFont typeface="Arial"/>
              <a:buChar char="•"/>
            </a:pPr>
            <a:endParaRPr lang="en-US" sz="2000" dirty="0"/>
          </a:p>
          <a:p>
            <a:pPr marL="285750" indent="-285750">
              <a:buFont typeface="Arial"/>
              <a:buChar char="•"/>
            </a:pPr>
            <a:r>
              <a:rPr lang="en-US" sz="2000" dirty="0">
                <a:solidFill>
                  <a:srgbClr val="0000FF"/>
                </a:solidFill>
              </a:rPr>
              <a:t>Max Planck Institute </a:t>
            </a:r>
            <a:r>
              <a:rPr lang="en-US" sz="2000" dirty="0"/>
              <a:t>– (Online atmospheric pressure chemical ionization ion trap mass spectrometry (APCI-IT-</a:t>
            </a:r>
            <a:r>
              <a:rPr lang="en-US" sz="2000" dirty="0" err="1"/>
              <a:t>MSn</a:t>
            </a:r>
            <a:r>
              <a:rPr lang="en-US" sz="2000" dirty="0"/>
              <a:t>) for measuring organic acids in concentrated bulk aerosol – Vogel et al,  Atmospheric Measurement Techniques 6 (2), pp. 431-443</a:t>
            </a:r>
          </a:p>
          <a:p>
            <a:pPr marL="285750" indent="-285750">
              <a:buFont typeface="Arial"/>
              <a:buChar char="•"/>
            </a:pPr>
            <a:endParaRPr lang="en-US" sz="2000" dirty="0"/>
          </a:p>
          <a:p>
            <a:pPr marL="285750" indent="-285750">
              <a:buFont typeface="Arial"/>
              <a:buChar char="•"/>
            </a:pPr>
            <a:r>
              <a:rPr lang="en-US" sz="2000" dirty="0">
                <a:solidFill>
                  <a:srgbClr val="0000FF"/>
                </a:solidFill>
              </a:rPr>
              <a:t>VACES/ AMS </a:t>
            </a:r>
            <a:r>
              <a:rPr lang="en-US" sz="2000" dirty="0"/>
              <a:t>– (Evaluation of the performance of a particle concentrator for online instrumentation,  </a:t>
            </a:r>
            <a:r>
              <a:rPr lang="en-US" sz="2000" dirty="0" err="1"/>
              <a:t>Saarikoski</a:t>
            </a:r>
            <a:r>
              <a:rPr lang="en-US" sz="2000" dirty="0"/>
              <a:t> et al,  </a:t>
            </a:r>
            <a:r>
              <a:rPr lang="en-US" sz="2000" dirty="0">
                <a:hlinkClick r:id="rId2" tooltip="Show source title details"/>
              </a:rPr>
              <a:t>Atmospheric Measurement Techniques</a:t>
            </a:r>
            <a:r>
              <a:rPr lang="en-US" sz="2000" dirty="0"/>
              <a:t> 7 (7), pp. 2121-2135</a:t>
            </a:r>
          </a:p>
          <a:p>
            <a:pPr marL="285750" indent="-285750">
              <a:buFont typeface="Arial"/>
              <a:buChar char="•"/>
            </a:pPr>
            <a:endParaRPr lang="en-US" sz="2000" dirty="0"/>
          </a:p>
          <a:p>
            <a:pPr marL="342900" indent="-342900">
              <a:buFont typeface="Arial"/>
              <a:buChar char="•"/>
            </a:pPr>
            <a:r>
              <a:rPr lang="en-US" sz="2000" dirty="0">
                <a:solidFill>
                  <a:srgbClr val="0000FF"/>
                </a:solidFill>
              </a:rPr>
              <a:t>VACES AMS</a:t>
            </a:r>
            <a:r>
              <a:rPr lang="en-US" sz="2000" dirty="0"/>
              <a:t>- In situ concentration of semi-volatile aerosol using water-condensation technology – </a:t>
            </a:r>
            <a:r>
              <a:rPr lang="en-US" sz="2000" dirty="0" err="1"/>
              <a:t>Khlystov</a:t>
            </a:r>
            <a:r>
              <a:rPr lang="en-US" sz="2000" dirty="0"/>
              <a:t> et al 2005</a:t>
            </a:r>
            <a:r>
              <a:rPr lang="en-US" sz="2000" dirty="0">
                <a:hlinkClick r:id="rId3" tooltip="Show source title details"/>
              </a:rPr>
              <a:t>Journal of Aerosol Science</a:t>
            </a:r>
            <a:r>
              <a:rPr lang="en-US" sz="2000" dirty="0"/>
              <a:t> 36 (7), pp. 866-880</a:t>
            </a:r>
          </a:p>
          <a:p>
            <a:pPr marL="285750" indent="-285750">
              <a:buFont typeface="Arial"/>
              <a:buChar char="•"/>
            </a:pPr>
            <a:endParaRPr lang="en-US" sz="2000" dirty="0"/>
          </a:p>
        </p:txBody>
      </p:sp>
    </p:spTree>
    <p:extLst>
      <p:ext uri="{BB962C8B-B14F-4D97-AF65-F5344CB8AC3E}">
        <p14:creationId xmlns:p14="http://schemas.microsoft.com/office/powerpoint/2010/main" val="599700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510" y="255197"/>
            <a:ext cx="8192200" cy="3785652"/>
          </a:xfrm>
          <a:prstGeom prst="rect">
            <a:avLst/>
          </a:prstGeom>
        </p:spPr>
        <p:txBody>
          <a:bodyPr wrap="square">
            <a:spAutoFit/>
          </a:bodyPr>
          <a:lstStyle/>
          <a:p>
            <a:pPr marL="285750" indent="-285750">
              <a:buFont typeface="Arial"/>
              <a:buChar char="•"/>
            </a:pPr>
            <a:r>
              <a:rPr lang="en-US" sz="2000" dirty="0" err="1"/>
              <a:t>Univ</a:t>
            </a:r>
            <a:r>
              <a:rPr lang="en-US" sz="2000" dirty="0"/>
              <a:t> of Vienna- Optical CCN studies- Prof Regina </a:t>
            </a:r>
            <a:r>
              <a:rPr lang="en-US" sz="2000" dirty="0" err="1"/>
              <a:t>Hitzenberger</a:t>
            </a:r>
            <a:endParaRPr lang="en-US" sz="2000" dirty="0"/>
          </a:p>
          <a:p>
            <a:pPr marL="285750" indent="-285750">
              <a:buFont typeface="Arial"/>
              <a:buChar char="•"/>
            </a:pPr>
            <a:endParaRPr lang="en-US" sz="2000" dirty="0"/>
          </a:p>
          <a:p>
            <a:pPr marL="285750" indent="-285750">
              <a:buFont typeface="Arial"/>
              <a:buChar char="•"/>
            </a:pPr>
            <a:r>
              <a:rPr lang="en-US" sz="2000" dirty="0"/>
              <a:t>FRM Continuous Monitor of Coarse and Fine PM</a:t>
            </a:r>
          </a:p>
          <a:p>
            <a:pPr marL="285750" indent="-285750">
              <a:buFont typeface="Arial"/>
              <a:buChar char="•"/>
            </a:pPr>
            <a:endParaRPr lang="en-US" sz="2000" dirty="0"/>
          </a:p>
          <a:p>
            <a:pPr marL="742950" lvl="1" indent="-285750">
              <a:buFont typeface="Arial"/>
              <a:buChar char="•"/>
            </a:pPr>
            <a:endParaRPr lang="en-US" sz="2000" dirty="0"/>
          </a:p>
          <a:p>
            <a:pPr marL="285750" indent="-285750">
              <a:buFont typeface="Arial"/>
              <a:buChar char="•"/>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3" name="Picture 2"/>
          <p:cNvPicPr>
            <a:picLocks noChangeAspect="1"/>
          </p:cNvPicPr>
          <p:nvPr/>
        </p:nvPicPr>
        <p:blipFill>
          <a:blip r:embed="rId2"/>
          <a:stretch>
            <a:fillRect/>
          </a:stretch>
        </p:blipFill>
        <p:spPr>
          <a:xfrm>
            <a:off x="6022153" y="1639947"/>
            <a:ext cx="2683042" cy="4154388"/>
          </a:xfrm>
          <a:prstGeom prst="rect">
            <a:avLst/>
          </a:prstGeom>
        </p:spPr>
      </p:pic>
      <p:sp>
        <p:nvSpPr>
          <p:cNvPr id="4" name="Rectangle 3"/>
          <p:cNvSpPr/>
          <p:nvPr/>
        </p:nvSpPr>
        <p:spPr>
          <a:xfrm>
            <a:off x="405181" y="1543629"/>
            <a:ext cx="5569963" cy="1938992"/>
          </a:xfrm>
          <a:prstGeom prst="rect">
            <a:avLst/>
          </a:prstGeom>
        </p:spPr>
        <p:txBody>
          <a:bodyPr wrap="square">
            <a:spAutoFit/>
          </a:bodyPr>
          <a:lstStyle/>
          <a:p>
            <a:r>
              <a:rPr lang="en-US" sz="2000" b="1" dirty="0">
                <a:solidFill>
                  <a:srgbClr val="FFFF00"/>
                </a:solidFill>
              </a:rPr>
              <a:t>1405-D TEOM, Continuous Dichotomous Ambient Particulate Monitor, Thermo Scientific  (Thermo electron</a:t>
            </a:r>
            <a:r>
              <a:rPr lang="en-US" sz="2000" dirty="0">
                <a:solidFill>
                  <a:srgbClr val="FFFF00"/>
                </a:solidFill>
              </a:rPr>
              <a:t>)</a:t>
            </a:r>
          </a:p>
          <a:p>
            <a:endParaRPr lang="en-US" sz="2000" dirty="0"/>
          </a:p>
          <a:p>
            <a:r>
              <a:rPr lang="en-US" sz="2000" dirty="0"/>
              <a:t>Provides </a:t>
            </a:r>
            <a:r>
              <a:rPr lang="en-US" sz="2000" dirty="0">
                <a:solidFill>
                  <a:srgbClr val="FF0000"/>
                </a:solidFill>
              </a:rPr>
              <a:t>near-continuous mass concentration </a:t>
            </a:r>
            <a:r>
              <a:rPr lang="en-US" sz="2000" dirty="0"/>
              <a:t>data for PM2.5 and coarse (2.5-10um) PM</a:t>
            </a:r>
          </a:p>
        </p:txBody>
      </p:sp>
      <p:sp>
        <p:nvSpPr>
          <p:cNvPr id="5" name="Rectangle 4"/>
          <p:cNvSpPr/>
          <p:nvPr/>
        </p:nvSpPr>
        <p:spPr>
          <a:xfrm>
            <a:off x="900067" y="4080606"/>
            <a:ext cx="1800133" cy="17137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rapezoid 5"/>
          <p:cNvSpPr/>
          <p:nvPr/>
        </p:nvSpPr>
        <p:spPr>
          <a:xfrm rot="10800000">
            <a:off x="1479564" y="4080607"/>
            <a:ext cx="604154" cy="653726"/>
          </a:xfrm>
          <a:prstGeom prst="trapezoid">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apezoid 6"/>
          <p:cNvSpPr/>
          <p:nvPr/>
        </p:nvSpPr>
        <p:spPr>
          <a:xfrm>
            <a:off x="1467228" y="4956253"/>
            <a:ext cx="591824" cy="838082"/>
          </a:xfrm>
          <a:prstGeom prst="trapezoid">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787804" y="3748013"/>
            <a:ext cx="0" cy="6657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900067" y="4734333"/>
            <a:ext cx="1800133" cy="221920"/>
          </a:xfrm>
          <a:prstGeom prst="rect">
            <a:avLst/>
          </a:prstGeom>
          <a:solidFill>
            <a:srgbClr val="EEECE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417510" y="4857621"/>
            <a:ext cx="95108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3"/>
          </p:cNvCxnSpPr>
          <p:nvPr/>
        </p:nvCxnSpPr>
        <p:spPr>
          <a:xfrm>
            <a:off x="2700200" y="4845293"/>
            <a:ext cx="628814" cy="123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329014" y="4413778"/>
            <a:ext cx="1232968" cy="369332"/>
          </a:xfrm>
          <a:prstGeom prst="rect">
            <a:avLst/>
          </a:prstGeom>
          <a:noFill/>
        </p:spPr>
        <p:txBody>
          <a:bodyPr wrap="square" rtlCol="0">
            <a:spAutoFit/>
          </a:bodyPr>
          <a:lstStyle/>
          <a:p>
            <a:r>
              <a:rPr lang="en-US" dirty="0"/>
              <a:t>PM2.5</a:t>
            </a:r>
          </a:p>
        </p:txBody>
      </p:sp>
      <p:sp>
        <p:nvSpPr>
          <p:cNvPr id="18" name="Rectangle 17"/>
          <p:cNvSpPr/>
          <p:nvPr/>
        </p:nvSpPr>
        <p:spPr>
          <a:xfrm>
            <a:off x="1023363" y="5806664"/>
            <a:ext cx="1479562" cy="77701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TEOM</a:t>
            </a:r>
          </a:p>
        </p:txBody>
      </p:sp>
      <p:cxnSp>
        <p:nvCxnSpPr>
          <p:cNvPr id="22" name="Straight Arrow Connector 21"/>
          <p:cNvCxnSpPr/>
          <p:nvPr/>
        </p:nvCxnSpPr>
        <p:spPr>
          <a:xfrm flipH="1">
            <a:off x="1775474" y="4869950"/>
            <a:ext cx="12330" cy="11096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3" name="TextBox 22"/>
          <p:cNvSpPr txBox="1"/>
          <p:nvPr/>
        </p:nvSpPr>
        <p:spPr>
          <a:xfrm>
            <a:off x="3168728" y="5412426"/>
            <a:ext cx="1565869" cy="646331"/>
          </a:xfrm>
          <a:prstGeom prst="rect">
            <a:avLst/>
          </a:prstGeom>
          <a:noFill/>
        </p:spPr>
        <p:txBody>
          <a:bodyPr wrap="square" rtlCol="0">
            <a:spAutoFit/>
          </a:bodyPr>
          <a:lstStyle/>
          <a:p>
            <a:r>
              <a:rPr lang="en-US" dirty="0"/>
              <a:t>Coarse (PM</a:t>
            </a:r>
            <a:r>
              <a:rPr lang="en-US" baseline="-25000" dirty="0"/>
              <a:t>2.5-10 </a:t>
            </a:r>
            <a:r>
              <a:rPr lang="en-US" dirty="0"/>
              <a:t>)</a:t>
            </a:r>
          </a:p>
        </p:txBody>
      </p:sp>
      <p:cxnSp>
        <p:nvCxnSpPr>
          <p:cNvPr id="25" name="Straight Connector 24"/>
          <p:cNvCxnSpPr/>
          <p:nvPr/>
        </p:nvCxnSpPr>
        <p:spPr>
          <a:xfrm flipH="1" flipV="1">
            <a:off x="1911101" y="5572703"/>
            <a:ext cx="1134330" cy="12329"/>
          </a:xfrm>
          <a:prstGeom prst="line">
            <a:avLst/>
          </a:prstGeom>
          <a:ln>
            <a:prstDash val="dash"/>
          </a:ln>
        </p:spPr>
        <p:style>
          <a:lnRef idx="2">
            <a:schemeClr val="accent2"/>
          </a:lnRef>
          <a:fillRef idx="0">
            <a:schemeClr val="accent2"/>
          </a:fillRef>
          <a:effectRef idx="1">
            <a:schemeClr val="accent2"/>
          </a:effectRef>
          <a:fontRef idx="minor">
            <a:schemeClr val="tx1"/>
          </a:fontRef>
        </p:style>
      </p:cxnSp>
      <p:sp>
        <p:nvSpPr>
          <p:cNvPr id="8" name="Oval 7"/>
          <p:cNvSpPr/>
          <p:nvPr/>
        </p:nvSpPr>
        <p:spPr>
          <a:xfrm>
            <a:off x="1676834" y="5239821"/>
            <a:ext cx="135627" cy="135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578194" y="5498730"/>
            <a:ext cx="135627" cy="135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713824" y="4746661"/>
            <a:ext cx="135627" cy="135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718264" y="4430559"/>
            <a:ext cx="135627" cy="135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41564" y="5429208"/>
            <a:ext cx="135627" cy="1356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102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43700" cy="529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Box 5"/>
          <p:cNvSpPr txBox="1">
            <a:spLocks noChangeArrowheads="1"/>
          </p:cNvSpPr>
          <p:nvPr/>
        </p:nvSpPr>
        <p:spPr bwMode="auto">
          <a:xfrm>
            <a:off x="0" y="5486400"/>
            <a:ext cx="8839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fontAlgn="base" hangingPunct="1">
              <a:spcBef>
                <a:spcPct val="50000"/>
              </a:spcBef>
              <a:spcAft>
                <a:spcPct val="0"/>
              </a:spcAft>
            </a:pPr>
            <a:r>
              <a:rPr lang="en-US" b="1" u="sng">
                <a:solidFill>
                  <a:srgbClr val="CCFFFF"/>
                </a:solidFill>
              </a:rPr>
              <a:t>Aortic root sections</a:t>
            </a:r>
            <a:r>
              <a:rPr lang="en-US" b="1">
                <a:solidFill>
                  <a:srgbClr val="CCFFFF"/>
                </a:solidFill>
              </a:rPr>
              <a:t> from UFP mice (C,F) exhibited </a:t>
            </a:r>
            <a:r>
              <a:rPr lang="en-US" b="1" u="sng">
                <a:solidFill>
                  <a:srgbClr val="CCFFFF"/>
                </a:solidFill>
              </a:rPr>
              <a:t>greater atherosclerotic lesions</a:t>
            </a:r>
            <a:r>
              <a:rPr lang="en-US">
                <a:solidFill>
                  <a:srgbClr val="FFFF00"/>
                </a:solidFill>
              </a:rPr>
              <a:t> </a:t>
            </a:r>
            <a:r>
              <a:rPr lang="en-US">
                <a:solidFill>
                  <a:srgbClr val="FFFF99"/>
                </a:solidFill>
              </a:rPr>
              <a:t>than sections from Filtered air (A,D) and Fine PM (B,E) mice. </a:t>
            </a:r>
          </a:p>
          <a:p>
            <a:pPr eaLnBrk="1" fontAlgn="base" hangingPunct="1">
              <a:spcBef>
                <a:spcPct val="50000"/>
              </a:spcBef>
              <a:spcAft>
                <a:spcPct val="0"/>
              </a:spcAft>
            </a:pPr>
            <a:r>
              <a:rPr lang="en-US">
                <a:solidFill>
                  <a:srgbClr val="FFFF99"/>
                </a:solidFill>
              </a:rPr>
              <a:t>All lesions primarily consisted of macrophages and can be classified as fatty streaks.</a:t>
            </a:r>
          </a:p>
        </p:txBody>
      </p:sp>
      <p:sp>
        <p:nvSpPr>
          <p:cNvPr id="60419" name="Text Box 6"/>
          <p:cNvSpPr txBox="1">
            <a:spLocks noChangeArrowheads="1"/>
          </p:cNvSpPr>
          <p:nvPr/>
        </p:nvSpPr>
        <p:spPr bwMode="auto">
          <a:xfrm>
            <a:off x="533400" y="99060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fontAlgn="base" hangingPunct="1">
              <a:spcBef>
                <a:spcPct val="50000"/>
              </a:spcBef>
              <a:spcAft>
                <a:spcPct val="0"/>
              </a:spcAft>
            </a:pPr>
            <a:r>
              <a:rPr lang="en-US" sz="2400">
                <a:solidFill>
                  <a:srgbClr val="000000"/>
                </a:solidFill>
              </a:rPr>
              <a:t>control</a:t>
            </a:r>
          </a:p>
        </p:txBody>
      </p:sp>
      <p:sp>
        <p:nvSpPr>
          <p:cNvPr id="60420" name="Text Box 7"/>
          <p:cNvSpPr txBox="1">
            <a:spLocks noChangeArrowheads="1"/>
          </p:cNvSpPr>
          <p:nvPr/>
        </p:nvSpPr>
        <p:spPr bwMode="auto">
          <a:xfrm>
            <a:off x="2667000" y="990600"/>
            <a:ext cx="1752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fontAlgn="base" hangingPunct="1">
              <a:spcBef>
                <a:spcPct val="50000"/>
              </a:spcBef>
              <a:spcAft>
                <a:spcPct val="0"/>
              </a:spcAft>
            </a:pPr>
            <a:r>
              <a:rPr lang="en-US" sz="2400">
                <a:solidFill>
                  <a:srgbClr val="000000"/>
                </a:solidFill>
              </a:rPr>
              <a:t>Fine PM</a:t>
            </a:r>
          </a:p>
        </p:txBody>
      </p:sp>
      <p:sp>
        <p:nvSpPr>
          <p:cNvPr id="60421" name="Text Box 8"/>
          <p:cNvSpPr txBox="1">
            <a:spLocks noChangeArrowheads="1"/>
          </p:cNvSpPr>
          <p:nvPr/>
        </p:nvSpPr>
        <p:spPr bwMode="auto">
          <a:xfrm>
            <a:off x="4800600" y="9144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fontAlgn="base" hangingPunct="1">
              <a:spcBef>
                <a:spcPct val="50000"/>
              </a:spcBef>
              <a:spcAft>
                <a:spcPct val="0"/>
              </a:spcAft>
            </a:pPr>
            <a:r>
              <a:rPr lang="en-US" sz="2400">
                <a:solidFill>
                  <a:srgbClr val="000000"/>
                </a:solidFill>
              </a:rPr>
              <a:t>Ultrafine PM</a:t>
            </a:r>
          </a:p>
        </p:txBody>
      </p:sp>
      <p:sp>
        <p:nvSpPr>
          <p:cNvPr id="60422" name="Text Box 9"/>
          <p:cNvSpPr txBox="1">
            <a:spLocks noChangeArrowheads="1"/>
          </p:cNvSpPr>
          <p:nvPr/>
        </p:nvSpPr>
        <p:spPr bwMode="auto">
          <a:xfrm>
            <a:off x="6858000" y="0"/>
            <a:ext cx="18288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fontAlgn="base" hangingPunct="1">
              <a:spcBef>
                <a:spcPct val="50000"/>
              </a:spcBef>
              <a:spcAft>
                <a:spcPct val="0"/>
              </a:spcAft>
            </a:pPr>
            <a:r>
              <a:rPr lang="en-US" sz="2400">
                <a:solidFill>
                  <a:srgbClr val="FFFF99"/>
                </a:solidFill>
              </a:rPr>
              <a:t>Exposure of </a:t>
            </a:r>
            <a:r>
              <a:rPr lang="en-US" sz="2400">
                <a:solidFill>
                  <a:srgbClr val="FFFFFF"/>
                </a:solidFill>
              </a:rPr>
              <a:t>Knock-Out Mice</a:t>
            </a:r>
            <a:r>
              <a:rPr lang="en-US" sz="2400">
                <a:solidFill>
                  <a:srgbClr val="FFFF99"/>
                </a:solidFill>
              </a:rPr>
              <a:t> to Concentrated Particles </a:t>
            </a:r>
            <a:r>
              <a:rPr lang="en-US" sz="2400">
                <a:solidFill>
                  <a:srgbClr val="FFFFFF"/>
                </a:solidFill>
              </a:rPr>
              <a:t>(CAPS)</a:t>
            </a:r>
          </a:p>
        </p:txBody>
      </p:sp>
      <p:sp>
        <p:nvSpPr>
          <p:cNvPr id="60423" name="Rectangle 12"/>
          <p:cNvSpPr>
            <a:spLocks noChangeArrowheads="1"/>
          </p:cNvSpPr>
          <p:nvPr/>
        </p:nvSpPr>
        <p:spPr bwMode="auto">
          <a:xfrm>
            <a:off x="6858000" y="2895600"/>
            <a:ext cx="1905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base">
              <a:spcBef>
                <a:spcPct val="50000"/>
              </a:spcBef>
              <a:spcAft>
                <a:spcPct val="0"/>
              </a:spcAft>
            </a:pPr>
            <a:r>
              <a:rPr lang="en-US" sz="2400" b="1" u="sng">
                <a:solidFill>
                  <a:srgbClr val="CCFF33"/>
                </a:solidFill>
                <a:latin typeface="Times New Roman" charset="0"/>
                <a:ea typeface="MS PGothic" charset="0"/>
                <a:cs typeface="MS PGothic" charset="0"/>
              </a:rPr>
              <a:t>Araujo et al, </a:t>
            </a:r>
            <a:r>
              <a:rPr lang="en-US" sz="2400" b="1" i="1" u="sng">
                <a:solidFill>
                  <a:srgbClr val="CCFF33"/>
                </a:solidFill>
                <a:latin typeface="Times New Roman" charset="0"/>
                <a:ea typeface="MS PGothic" charset="0"/>
                <a:cs typeface="MS PGothic" charset="0"/>
              </a:rPr>
              <a:t>Circulation</a:t>
            </a:r>
            <a:r>
              <a:rPr lang="en-US" sz="2400" b="1" u="sng">
                <a:solidFill>
                  <a:srgbClr val="CCFF33"/>
                </a:solidFill>
                <a:latin typeface="Times New Roman" charset="0"/>
                <a:ea typeface="MS PGothic" charset="0"/>
                <a:cs typeface="MS PGothic" charset="0"/>
              </a:rPr>
              <a:t>, 2008</a:t>
            </a:r>
          </a:p>
        </p:txBody>
      </p:sp>
    </p:spTree>
    <p:extLst>
      <p:ext uri="{BB962C8B-B14F-4D97-AF65-F5344CB8AC3E}">
        <p14:creationId xmlns:p14="http://schemas.microsoft.com/office/powerpoint/2010/main" val="3849515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4"/>
          <p:cNvSpPr txBox="1">
            <a:spLocks noChangeArrowheads="1"/>
          </p:cNvSpPr>
          <p:nvPr/>
        </p:nvSpPr>
        <p:spPr bwMode="auto">
          <a:xfrm>
            <a:off x="0" y="-27189"/>
            <a:ext cx="89154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r>
              <a:rPr lang="en-US" sz="2400" b="1" i="1" dirty="0">
                <a:solidFill>
                  <a:srgbClr val="FFFF00"/>
                </a:solidFill>
              </a:rPr>
              <a:t>In vivo</a:t>
            </a:r>
            <a:r>
              <a:rPr lang="en-US" sz="2400" b="1" dirty="0">
                <a:solidFill>
                  <a:srgbClr val="FFFF00"/>
                </a:solidFill>
              </a:rPr>
              <a:t> chronic exposure of mice to </a:t>
            </a:r>
            <a:r>
              <a:rPr lang="en-US" sz="2400" b="1" dirty="0">
                <a:solidFill>
                  <a:srgbClr val="FFFFFF"/>
                </a:solidFill>
              </a:rPr>
              <a:t>ultrafine nanoparticles (</a:t>
            </a:r>
            <a:r>
              <a:rPr lang="en-US" sz="2400" b="1" dirty="0" err="1">
                <a:solidFill>
                  <a:srgbClr val="FFFFFF"/>
                </a:solidFill>
              </a:rPr>
              <a:t>nPM</a:t>
            </a:r>
            <a:r>
              <a:rPr lang="en-US" sz="2400" b="1" dirty="0">
                <a:solidFill>
                  <a:srgbClr val="FFFF00"/>
                </a:solidFill>
              </a:rPr>
              <a:t>) </a:t>
            </a:r>
            <a:r>
              <a:rPr lang="en-US" sz="2400" b="1" dirty="0">
                <a:solidFill>
                  <a:schemeClr val="bg2"/>
                </a:solidFill>
              </a:rPr>
              <a:t>at freeway-like concentrations </a:t>
            </a:r>
            <a:r>
              <a:rPr lang="en-US" sz="2400" b="1" dirty="0">
                <a:solidFill>
                  <a:srgbClr val="FF33CC"/>
                </a:solidFill>
              </a:rPr>
              <a:t>induced inflammatory responses in their cerebral cortex</a:t>
            </a:r>
            <a:r>
              <a:rPr lang="en-US" sz="2400" b="1" dirty="0">
                <a:solidFill>
                  <a:srgbClr val="FFFF00"/>
                </a:solidFill>
              </a:rPr>
              <a:t>  (</a:t>
            </a:r>
            <a:r>
              <a:rPr lang="en-US" sz="2400" dirty="0">
                <a:solidFill>
                  <a:srgbClr val="00FF00"/>
                </a:solidFill>
              </a:rPr>
              <a:t>associated with </a:t>
            </a:r>
            <a:r>
              <a:rPr lang="en-US" sz="2400" u="sng" dirty="0">
                <a:solidFill>
                  <a:srgbClr val="00FF00"/>
                </a:solidFill>
              </a:rPr>
              <a:t>premature aging and Alzheimer’s disease</a:t>
            </a:r>
            <a:r>
              <a:rPr lang="en-US" sz="2400" b="1" dirty="0">
                <a:solidFill>
                  <a:srgbClr val="00FF00"/>
                </a:solidFill>
              </a:rPr>
              <a:t>)</a:t>
            </a:r>
          </a:p>
          <a:p>
            <a:pPr eaLnBrk="1" hangingPunct="1"/>
            <a:endParaRPr lang="en-US" sz="2400" b="1" dirty="0">
              <a:solidFill>
                <a:srgbClr val="FFFF66"/>
              </a:solidFill>
            </a:endParaRPr>
          </a:p>
          <a:p>
            <a:pPr eaLnBrk="1" hangingPunct="1"/>
            <a:endParaRPr lang="en-US" sz="2400" b="1" dirty="0">
              <a:solidFill>
                <a:srgbClr val="FFFF66"/>
              </a:solidFill>
            </a:endParaRPr>
          </a:p>
        </p:txBody>
      </p:sp>
      <p:sp>
        <p:nvSpPr>
          <p:cNvPr id="66562" name="Rectangle 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l-GR"/>
          </a:p>
        </p:txBody>
      </p:sp>
      <p:sp>
        <p:nvSpPr>
          <p:cNvPr id="66563" name="TextBox 7"/>
          <p:cNvSpPr txBox="1">
            <a:spLocks noChangeArrowheads="1"/>
          </p:cNvSpPr>
          <p:nvPr/>
        </p:nvSpPr>
        <p:spPr bwMode="auto">
          <a:xfrm>
            <a:off x="0" y="6324600"/>
            <a:ext cx="6629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r>
              <a:rPr lang="en-US" sz="2400" i="1">
                <a:solidFill>
                  <a:srgbClr val="00FF00"/>
                </a:solidFill>
              </a:rPr>
              <a:t>Morgan et al, Environ Health, Perspect 2011</a:t>
            </a:r>
          </a:p>
        </p:txBody>
      </p:sp>
      <p:pic>
        <p:nvPicPr>
          <p:cNvPr id="6" name="Picture 5"/>
          <p:cNvPicPr>
            <a:picLocks noChangeAspect="1"/>
          </p:cNvPicPr>
          <p:nvPr/>
        </p:nvPicPr>
        <p:blipFill>
          <a:blip r:embed="rId3"/>
          <a:stretch>
            <a:fillRect/>
          </a:stretch>
        </p:blipFill>
        <p:spPr>
          <a:xfrm>
            <a:off x="0" y="1822872"/>
            <a:ext cx="9144000" cy="4560570"/>
          </a:xfrm>
          <a:prstGeom prst="rect">
            <a:avLst/>
          </a:prstGeom>
        </p:spPr>
      </p:pic>
    </p:spTree>
    <p:extLst>
      <p:ext uri="{BB962C8B-B14F-4D97-AF65-F5344CB8AC3E}">
        <p14:creationId xmlns:p14="http://schemas.microsoft.com/office/powerpoint/2010/main" val="980044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86868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TextBox 4"/>
          <p:cNvSpPr txBox="1">
            <a:spLocks noChangeArrowheads="1"/>
          </p:cNvSpPr>
          <p:nvPr/>
        </p:nvSpPr>
        <p:spPr bwMode="auto">
          <a:xfrm>
            <a:off x="228600" y="4114800"/>
            <a:ext cx="8915400" cy="335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hangingPunct="1"/>
            <a:r>
              <a:rPr lang="en-US" sz="2400" dirty="0">
                <a:solidFill>
                  <a:srgbClr val="FFFF00"/>
                </a:solidFill>
              </a:rPr>
              <a:t>Conditioned medium (CM) from </a:t>
            </a:r>
            <a:r>
              <a:rPr lang="en-US" sz="2400" dirty="0" err="1">
                <a:solidFill>
                  <a:srgbClr val="FFFF00"/>
                </a:solidFill>
              </a:rPr>
              <a:t>nPM</a:t>
            </a:r>
            <a:r>
              <a:rPr lang="en-US" sz="2400" dirty="0">
                <a:solidFill>
                  <a:srgbClr val="FFFF00"/>
                </a:solidFill>
              </a:rPr>
              <a:t>-treated mixed glia (10 μg/mL </a:t>
            </a:r>
            <a:r>
              <a:rPr lang="en-US" sz="2400" dirty="0" err="1">
                <a:solidFill>
                  <a:srgbClr val="FFFF00"/>
                </a:solidFill>
              </a:rPr>
              <a:t>nPM</a:t>
            </a:r>
            <a:r>
              <a:rPr lang="en-US" sz="2400" dirty="0">
                <a:solidFill>
                  <a:srgbClr val="FFFF00"/>
                </a:solidFill>
              </a:rPr>
              <a:t>, 24 hr) </a:t>
            </a:r>
            <a:r>
              <a:rPr lang="en-US" sz="2400" dirty="0">
                <a:solidFill>
                  <a:srgbClr val="00FF00"/>
                </a:solidFill>
              </a:rPr>
              <a:t>inhibited </a:t>
            </a:r>
            <a:r>
              <a:rPr lang="en-US" sz="2400" dirty="0" err="1">
                <a:solidFill>
                  <a:srgbClr val="00FF00"/>
                </a:solidFill>
              </a:rPr>
              <a:t>neurite</a:t>
            </a:r>
            <a:r>
              <a:rPr lang="en-US" sz="2400" dirty="0">
                <a:solidFill>
                  <a:srgbClr val="00FF00"/>
                </a:solidFill>
              </a:rPr>
              <a:t> outgrowth by 30% and decreased the number of </a:t>
            </a:r>
            <a:r>
              <a:rPr lang="en-US" sz="2400" dirty="0" err="1">
                <a:solidFill>
                  <a:srgbClr val="00FF00"/>
                </a:solidFill>
              </a:rPr>
              <a:t>neurites</a:t>
            </a:r>
            <a:r>
              <a:rPr lang="en-US" sz="2400" dirty="0">
                <a:solidFill>
                  <a:srgbClr val="00FF00"/>
                </a:solidFill>
              </a:rPr>
              <a:t> by 25% </a:t>
            </a:r>
          </a:p>
          <a:p>
            <a:pPr eaLnBrk="1" hangingPunct="1"/>
            <a:endParaRPr lang="en-US" dirty="0">
              <a:solidFill>
                <a:srgbClr val="FFFF00"/>
              </a:solidFill>
            </a:endParaRPr>
          </a:p>
          <a:p>
            <a:pPr eaLnBrk="1" hangingPunct="1"/>
            <a:r>
              <a:rPr lang="en-US" dirty="0"/>
              <a:t>• </a:t>
            </a:r>
            <a:r>
              <a:rPr lang="en-US" sz="2400" u="sng" dirty="0">
                <a:solidFill>
                  <a:srgbClr val="D9D9D9"/>
                </a:solidFill>
              </a:rPr>
              <a:t>Embryonic neurons involved in development of learning and memory </a:t>
            </a:r>
          </a:p>
          <a:p>
            <a:pPr eaLnBrk="1" hangingPunct="1"/>
            <a:endParaRPr lang="en-US" sz="2400" i="1" u="sng" dirty="0">
              <a:solidFill>
                <a:srgbClr val="FF33CC"/>
              </a:solidFill>
            </a:endParaRPr>
          </a:p>
          <a:p>
            <a:pPr eaLnBrk="1" hangingPunct="1"/>
            <a:r>
              <a:rPr lang="en-US" sz="2400" i="1" u="sng" dirty="0">
                <a:solidFill>
                  <a:srgbClr val="FF33CC"/>
                </a:solidFill>
              </a:rPr>
              <a:t>Morgan et al , EHP, 2011 </a:t>
            </a:r>
            <a:r>
              <a:rPr lang="en-US" sz="2400" dirty="0">
                <a:solidFill>
                  <a:srgbClr val="00FF00"/>
                </a:solidFill>
              </a:rPr>
              <a:t> </a:t>
            </a:r>
          </a:p>
        </p:txBody>
      </p:sp>
    </p:spTree>
    <p:extLst>
      <p:ext uri="{BB962C8B-B14F-4D97-AF65-F5344CB8AC3E}">
        <p14:creationId xmlns:p14="http://schemas.microsoft.com/office/powerpoint/2010/main" val="1336175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5"/>
          <p:cNvSpPr txBox="1">
            <a:spLocks noChangeArrowheads="1"/>
          </p:cNvSpPr>
          <p:nvPr/>
        </p:nvSpPr>
        <p:spPr bwMode="auto">
          <a:xfrm>
            <a:off x="5105400" y="6381750"/>
            <a:ext cx="4038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fontAlgn="base" hangingPunct="1">
              <a:spcBef>
                <a:spcPct val="0"/>
              </a:spcBef>
              <a:spcAft>
                <a:spcPct val="0"/>
              </a:spcAft>
            </a:pPr>
            <a:r>
              <a:rPr lang="en-US" i="1">
                <a:solidFill>
                  <a:srgbClr val="FFFFFF"/>
                </a:solidFill>
              </a:rPr>
              <a:t>Delfino et al,  Epidemiology 2010</a:t>
            </a:r>
          </a:p>
        </p:txBody>
      </p:sp>
      <p:sp>
        <p:nvSpPr>
          <p:cNvPr id="7" name="Rectangle 2"/>
          <p:cNvSpPr txBox="1">
            <a:spLocks noChangeArrowheads="1"/>
          </p:cNvSpPr>
          <p:nvPr/>
        </p:nvSpPr>
        <p:spPr>
          <a:xfrm>
            <a:off x="107950" y="0"/>
            <a:ext cx="9036050" cy="1196975"/>
          </a:xfrm>
          <a:prstGeom prst="rect">
            <a:avLst/>
          </a:prstGeom>
        </p:spPr>
        <p:txBody>
          <a:bodyPr/>
          <a:lstStyle/>
          <a:p>
            <a:pPr algn="ctr" eaLnBrk="0" fontAlgn="base" hangingPunct="0">
              <a:spcBef>
                <a:spcPct val="0"/>
              </a:spcBef>
              <a:spcAft>
                <a:spcPct val="0"/>
              </a:spcAft>
              <a:defRPr/>
            </a:pPr>
            <a:r>
              <a:rPr lang="en-US" sz="2000" kern="0" dirty="0">
                <a:solidFill>
                  <a:schemeClr val="bg2">
                    <a:lumMod val="20000"/>
                    <a:lumOff val="80000"/>
                  </a:schemeClr>
                </a:solidFill>
                <a:latin typeface="Arial" pitchFamily="34" charset="0"/>
                <a:ea typeface="ＭＳ Ｐゴシック" charset="0"/>
                <a:cs typeface="Arial"/>
              </a:rPr>
              <a:t>Associations of </a:t>
            </a:r>
            <a:r>
              <a:rPr lang="en-US" sz="2000" b="1" kern="0" dirty="0">
                <a:solidFill>
                  <a:srgbClr val="CCFF33"/>
                </a:solidFill>
                <a:latin typeface="Arial" pitchFamily="34" charset="0"/>
                <a:ea typeface="ＭＳ Ｐゴシック" charset="0"/>
                <a:cs typeface="Arial"/>
              </a:rPr>
              <a:t>biomarkers of systemic inflammation</a:t>
            </a:r>
            <a:r>
              <a:rPr lang="en-US" sz="2000" kern="0" dirty="0">
                <a:solidFill>
                  <a:srgbClr val="CCFF33"/>
                </a:solidFill>
                <a:latin typeface="Arial" pitchFamily="34" charset="0"/>
                <a:ea typeface="ＭＳ Ｐゴシック" charset="0"/>
                <a:cs typeface="Arial"/>
              </a:rPr>
              <a:t> </a:t>
            </a:r>
            <a:br>
              <a:rPr lang="en-US" sz="2000" kern="0" dirty="0">
                <a:solidFill>
                  <a:srgbClr val="CCFF33"/>
                </a:solidFill>
                <a:latin typeface="Arial" pitchFamily="34" charset="0"/>
                <a:ea typeface="ＭＳ Ｐゴシック" charset="0"/>
                <a:cs typeface="Arial"/>
              </a:rPr>
            </a:br>
            <a:r>
              <a:rPr lang="en-US" sz="2000" kern="0" dirty="0">
                <a:solidFill>
                  <a:srgbClr val="CCFF33"/>
                </a:solidFill>
                <a:latin typeface="Arial" pitchFamily="34" charset="0"/>
                <a:ea typeface="ＭＳ Ｐゴシック" charset="0"/>
                <a:cs typeface="Arial"/>
              </a:rPr>
              <a:t>per interquartile increase in outdoor organic carbon (OC): </a:t>
            </a:r>
            <a:br>
              <a:rPr lang="en-US" sz="2000" kern="0" dirty="0">
                <a:solidFill>
                  <a:srgbClr val="CCFF33"/>
                </a:solidFill>
                <a:latin typeface="Arial" pitchFamily="34" charset="0"/>
                <a:ea typeface="ＭＳ Ｐゴシック" charset="0"/>
                <a:cs typeface="Arial"/>
              </a:rPr>
            </a:br>
            <a:r>
              <a:rPr lang="en-US" sz="2000" kern="0" dirty="0">
                <a:solidFill>
                  <a:srgbClr val="FFFFFF"/>
                </a:solidFill>
                <a:latin typeface="Arial" pitchFamily="34" charset="0"/>
                <a:ea typeface="ＭＳ Ｐゴシック" charset="0"/>
                <a:cs typeface="Arial"/>
              </a:rPr>
              <a:t>differences by </a:t>
            </a:r>
            <a:r>
              <a:rPr lang="en-US" sz="2000" kern="0" dirty="0">
                <a:solidFill>
                  <a:srgbClr val="FF6600"/>
                </a:solidFill>
                <a:latin typeface="Arial" pitchFamily="34" charset="0"/>
                <a:ea typeface="ＭＳ Ｐゴシック" charset="0"/>
                <a:cs typeface="Arial"/>
              </a:rPr>
              <a:t>primary OC (OC</a:t>
            </a:r>
            <a:r>
              <a:rPr lang="en-US" sz="2000" kern="0" baseline="-25000" dirty="0">
                <a:solidFill>
                  <a:srgbClr val="FF6600"/>
                </a:solidFill>
                <a:latin typeface="Arial" pitchFamily="34" charset="0"/>
                <a:ea typeface="ＭＳ Ｐゴシック" charset="0"/>
                <a:cs typeface="Arial"/>
              </a:rPr>
              <a:t>pri</a:t>
            </a:r>
            <a:r>
              <a:rPr lang="en-US" sz="2000" kern="0" dirty="0">
                <a:solidFill>
                  <a:srgbClr val="FF6600"/>
                </a:solidFill>
                <a:latin typeface="Arial" pitchFamily="34" charset="0"/>
                <a:ea typeface="ＭＳ Ｐゴシック" charset="0"/>
                <a:cs typeface="Arial"/>
              </a:rPr>
              <a:t>) </a:t>
            </a:r>
            <a:r>
              <a:rPr lang="en-US" sz="2000" kern="0" dirty="0">
                <a:solidFill>
                  <a:srgbClr val="FFFFFF"/>
                </a:solidFill>
                <a:latin typeface="Arial" pitchFamily="34" charset="0"/>
                <a:ea typeface="ＭＳ Ｐゴシック" charset="0"/>
                <a:cs typeface="Arial"/>
              </a:rPr>
              <a:t>&amp; </a:t>
            </a:r>
            <a:r>
              <a:rPr lang="en-US" sz="2000" kern="0" dirty="0">
                <a:solidFill>
                  <a:srgbClr val="FF6600"/>
                </a:solidFill>
                <a:latin typeface="Arial" pitchFamily="34" charset="0"/>
                <a:ea typeface="ＭＳ Ｐゴシック" charset="0"/>
                <a:cs typeface="Arial"/>
              </a:rPr>
              <a:t>secondary OC (SOC) </a:t>
            </a:r>
            <a:r>
              <a:rPr lang="en-US" sz="2000" kern="0" dirty="0">
                <a:solidFill>
                  <a:srgbClr val="FFFFFF"/>
                </a:solidFill>
                <a:latin typeface="Arial" pitchFamily="34" charset="0"/>
                <a:ea typeface="ＭＳ Ｐゴシック" charset="0"/>
                <a:cs typeface="Arial"/>
              </a:rPr>
              <a:t>fractions</a:t>
            </a:r>
            <a:r>
              <a:rPr lang="en-US" sz="2000" kern="0" dirty="0">
                <a:solidFill>
                  <a:srgbClr val="CCFF33"/>
                </a:solidFill>
                <a:latin typeface="Arial" pitchFamily="34" charset="0"/>
                <a:ea typeface="ＭＳ Ｐゴシック" charset="0"/>
                <a:cs typeface="Arial"/>
              </a:rPr>
              <a:t>. </a:t>
            </a:r>
          </a:p>
        </p:txBody>
      </p:sp>
      <p:pic>
        <p:nvPicPr>
          <p:cNvPr id="798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3657600" cy="525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143000"/>
            <a:ext cx="32734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7" name="Text Box 9"/>
          <p:cNvSpPr txBox="1">
            <a:spLocks noChangeArrowheads="1"/>
          </p:cNvSpPr>
          <p:nvPr/>
        </p:nvSpPr>
        <p:spPr bwMode="auto">
          <a:xfrm>
            <a:off x="228600" y="6324600"/>
            <a:ext cx="51847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MS PGothic" charset="0"/>
                <a:cs typeface="MS PGothic" charset="0"/>
              </a:defRPr>
            </a:lvl1pPr>
            <a:lvl2pPr marL="742950" indent="-285750" eaLnBrk="0" hangingPunct="0">
              <a:defRPr sz="2000">
                <a:solidFill>
                  <a:schemeClr val="tx1"/>
                </a:solidFill>
                <a:latin typeface="Times New Roman" charset="0"/>
                <a:ea typeface="MS PGothic" charset="0"/>
                <a:cs typeface="MS PGothic" charset="0"/>
              </a:defRPr>
            </a:lvl2pPr>
            <a:lvl3pPr marL="1143000" indent="-228600" eaLnBrk="0" hangingPunct="0">
              <a:defRPr sz="2000">
                <a:solidFill>
                  <a:schemeClr val="tx1"/>
                </a:solidFill>
                <a:latin typeface="Times New Roman" charset="0"/>
                <a:ea typeface="MS PGothic" charset="0"/>
                <a:cs typeface="MS PGothic" charset="0"/>
              </a:defRPr>
            </a:lvl3pPr>
            <a:lvl4pPr marL="1600200" indent="-228600" eaLnBrk="0" hangingPunct="0">
              <a:defRPr sz="2000">
                <a:solidFill>
                  <a:schemeClr val="tx1"/>
                </a:solidFill>
                <a:latin typeface="Times New Roman" charset="0"/>
                <a:ea typeface="MS PGothic" charset="0"/>
                <a:cs typeface="MS PGothic" charset="0"/>
              </a:defRPr>
            </a:lvl4pPr>
            <a:lvl5pPr marL="2057400" indent="-228600" eaLnBrk="0" hangingPunct="0">
              <a:defRPr sz="20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000">
                <a:solidFill>
                  <a:schemeClr val="tx1"/>
                </a:solidFill>
                <a:latin typeface="Times New Roman" charset="0"/>
                <a:ea typeface="MS PGothic" charset="0"/>
                <a:cs typeface="MS PGothic" charset="0"/>
              </a:defRPr>
            </a:lvl9pPr>
          </a:lstStyle>
          <a:p>
            <a:pPr eaLnBrk="1" fontAlgn="base" hangingPunct="1">
              <a:spcBef>
                <a:spcPct val="50000"/>
              </a:spcBef>
              <a:spcAft>
                <a:spcPct val="0"/>
              </a:spcAft>
            </a:pPr>
            <a:r>
              <a:rPr lang="en-US" sz="1400" b="1">
                <a:solidFill>
                  <a:srgbClr val="CCFF33"/>
                </a:solidFill>
                <a:latin typeface="Arial" charset="0"/>
              </a:rPr>
              <a:t>1-day, 3-day and 5-day averages of air pollutants</a:t>
            </a:r>
          </a:p>
        </p:txBody>
      </p:sp>
      <p:sp>
        <p:nvSpPr>
          <p:cNvPr id="11" name="Oval 10"/>
          <p:cNvSpPr/>
          <p:nvPr/>
        </p:nvSpPr>
        <p:spPr>
          <a:xfrm>
            <a:off x="2209800" y="1524000"/>
            <a:ext cx="838200" cy="2590800"/>
          </a:xfrm>
          <a:prstGeom prst="ellipse">
            <a:avLst/>
          </a:prstGeom>
          <a:noFill/>
          <a:ln>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dirty="0">
              <a:solidFill>
                <a:srgbClr val="FFFFFF"/>
              </a:solidFill>
              <a:latin typeface="Arial"/>
              <a:cs typeface="Arial"/>
            </a:endParaRPr>
          </a:p>
        </p:txBody>
      </p:sp>
      <p:sp>
        <p:nvSpPr>
          <p:cNvPr id="12" name="Oval 11"/>
          <p:cNvSpPr/>
          <p:nvPr/>
        </p:nvSpPr>
        <p:spPr>
          <a:xfrm>
            <a:off x="6248400" y="1600200"/>
            <a:ext cx="838200" cy="2590800"/>
          </a:xfrm>
          <a:prstGeom prst="ellipse">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dirty="0">
              <a:solidFill>
                <a:srgbClr val="FFFFFF"/>
              </a:solidFill>
              <a:latin typeface="Arial"/>
              <a:cs typeface="Arial"/>
            </a:endParaRPr>
          </a:p>
        </p:txBody>
      </p:sp>
    </p:spTree>
    <p:extLst>
      <p:ext uri="{BB962C8B-B14F-4D97-AF65-F5344CB8AC3E}">
        <p14:creationId xmlns:p14="http://schemas.microsoft.com/office/powerpoint/2010/main" val="1388522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http://www.dekati.com/cms/files/Image/500/toimintaperiaate%20TD.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3785000"/>
            <a:ext cx="4044134" cy="2535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30177" y="1139491"/>
            <a:ext cx="1775474"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en-US" dirty="0"/>
          </a:p>
          <a:p>
            <a:r>
              <a:rPr lang="en-US" dirty="0"/>
              <a:t>          VACES</a:t>
            </a:r>
          </a:p>
          <a:p>
            <a:endParaRPr lang="en-US" dirty="0"/>
          </a:p>
        </p:txBody>
      </p:sp>
      <p:cxnSp>
        <p:nvCxnSpPr>
          <p:cNvPr id="4" name="Straight Arrow Connector 3"/>
          <p:cNvCxnSpPr>
            <a:stCxn id="2" idx="3"/>
          </p:cNvCxnSpPr>
          <p:nvPr/>
        </p:nvCxnSpPr>
        <p:spPr>
          <a:xfrm flipV="1">
            <a:off x="2305651" y="813713"/>
            <a:ext cx="1085011" cy="7874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427649" y="352048"/>
            <a:ext cx="1306946"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Animal Exposure chamber </a:t>
            </a:r>
          </a:p>
        </p:txBody>
      </p:sp>
      <p:cxnSp>
        <p:nvCxnSpPr>
          <p:cNvPr id="10" name="Straight Arrow Connector 9"/>
          <p:cNvCxnSpPr>
            <a:stCxn id="2" idx="3"/>
          </p:cNvCxnSpPr>
          <p:nvPr/>
        </p:nvCxnSpPr>
        <p:spPr>
          <a:xfrm>
            <a:off x="2305651" y="1601156"/>
            <a:ext cx="1085011" cy="6920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427649" y="2062821"/>
            <a:ext cx="1911103"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Thermo-denuder</a:t>
            </a:r>
          </a:p>
          <a:p>
            <a:endParaRPr lang="en-US" dirty="0"/>
          </a:p>
        </p:txBody>
      </p:sp>
      <p:cxnSp>
        <p:nvCxnSpPr>
          <p:cNvPr id="15" name="Straight Arrow Connector 14"/>
          <p:cNvCxnSpPr>
            <a:stCxn id="11" idx="3"/>
          </p:cNvCxnSpPr>
          <p:nvPr/>
        </p:nvCxnSpPr>
        <p:spPr>
          <a:xfrm>
            <a:off x="5338752" y="2385987"/>
            <a:ext cx="727451" cy="5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053871" y="1924322"/>
            <a:ext cx="1306946"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Animal Exposure chamber </a:t>
            </a:r>
          </a:p>
        </p:txBody>
      </p:sp>
      <p:pic>
        <p:nvPicPr>
          <p:cNvPr id="18" name="Picture 17"/>
          <p:cNvPicPr>
            <a:picLocks noChangeAspect="1"/>
          </p:cNvPicPr>
          <p:nvPr/>
        </p:nvPicPr>
        <p:blipFill>
          <a:blip r:embed="rId4"/>
          <a:stretch>
            <a:fillRect/>
          </a:stretch>
        </p:blipFill>
        <p:spPr>
          <a:xfrm>
            <a:off x="4401696" y="3706804"/>
            <a:ext cx="4595504" cy="2613745"/>
          </a:xfrm>
          <a:prstGeom prst="rect">
            <a:avLst/>
          </a:prstGeom>
        </p:spPr>
      </p:pic>
    </p:spTree>
    <p:extLst>
      <p:ext uri="{BB962C8B-B14F-4D97-AF65-F5344CB8AC3E}">
        <p14:creationId xmlns:p14="http://schemas.microsoft.com/office/powerpoint/2010/main" val="1294593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658"/>
            <a:ext cx="5240115" cy="3461933"/>
          </a:xfrm>
          <a:prstGeom prst="rect">
            <a:avLst/>
          </a:prstGeom>
        </p:spPr>
      </p:pic>
      <p:pic>
        <p:nvPicPr>
          <p:cNvPr id="5" name="Picture 4"/>
          <p:cNvPicPr>
            <a:picLocks noChangeAspect="1"/>
          </p:cNvPicPr>
          <p:nvPr/>
        </p:nvPicPr>
        <p:blipFill>
          <a:blip r:embed="rId3"/>
          <a:stretch>
            <a:fillRect/>
          </a:stretch>
        </p:blipFill>
        <p:spPr>
          <a:xfrm>
            <a:off x="0" y="3312263"/>
            <a:ext cx="7003259" cy="3583426"/>
          </a:xfrm>
          <a:prstGeom prst="rect">
            <a:avLst/>
          </a:prstGeom>
        </p:spPr>
      </p:pic>
      <p:sp>
        <p:nvSpPr>
          <p:cNvPr id="2" name="TextBox 1"/>
          <p:cNvSpPr txBox="1"/>
          <p:nvPr/>
        </p:nvSpPr>
        <p:spPr>
          <a:xfrm>
            <a:off x="3224913" y="150015"/>
            <a:ext cx="2303509"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Development of atherosclerotic plaque</a:t>
            </a:r>
          </a:p>
        </p:txBody>
      </p:sp>
      <p:sp>
        <p:nvSpPr>
          <p:cNvPr id="3" name="TextBox 2"/>
          <p:cNvSpPr txBox="1"/>
          <p:nvPr/>
        </p:nvSpPr>
        <p:spPr>
          <a:xfrm>
            <a:off x="6715965" y="3312263"/>
            <a:ext cx="2378218"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Change in Hearth Rate Variability (HRV) as a function of time (from 0 to week 10) </a:t>
            </a:r>
          </a:p>
        </p:txBody>
      </p:sp>
    </p:spTree>
    <p:extLst>
      <p:ext uri="{BB962C8B-B14F-4D97-AF65-F5344CB8AC3E}">
        <p14:creationId xmlns:p14="http://schemas.microsoft.com/office/powerpoint/2010/main" val="4012389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9111"/>
            <a:ext cx="9144000" cy="2966560"/>
          </a:xfrm>
          <a:prstGeom prst="rect">
            <a:avLst/>
          </a:prstGeom>
        </p:spPr>
      </p:pic>
      <p:pic>
        <p:nvPicPr>
          <p:cNvPr id="4" name="Picture 3"/>
          <p:cNvPicPr>
            <a:picLocks noChangeAspect="1"/>
          </p:cNvPicPr>
          <p:nvPr/>
        </p:nvPicPr>
        <p:blipFill>
          <a:blip r:embed="rId3"/>
          <a:stretch>
            <a:fillRect/>
          </a:stretch>
        </p:blipFill>
        <p:spPr>
          <a:xfrm>
            <a:off x="-372046" y="3324713"/>
            <a:ext cx="9516046" cy="3050645"/>
          </a:xfrm>
          <a:prstGeom prst="rect">
            <a:avLst/>
          </a:prstGeom>
        </p:spPr>
      </p:pic>
      <p:sp>
        <p:nvSpPr>
          <p:cNvPr id="5" name="Rectangle 4"/>
          <p:cNvSpPr/>
          <p:nvPr/>
        </p:nvSpPr>
        <p:spPr>
          <a:xfrm>
            <a:off x="6611696" y="109111"/>
            <a:ext cx="2532304" cy="3215603"/>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Exposure to ambient UFP (diameter &lt; 180 nm) increased free fatty acids and lipid metabolites in the mouse small intestine.</a:t>
            </a:r>
          </a:p>
        </p:txBody>
      </p:sp>
      <p:sp>
        <p:nvSpPr>
          <p:cNvPr id="6" name="Rectangle 5"/>
          <p:cNvSpPr/>
          <p:nvPr/>
        </p:nvSpPr>
        <p:spPr>
          <a:xfrm>
            <a:off x="-372042" y="3324713"/>
            <a:ext cx="6983737" cy="3215603"/>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87281" y="3226427"/>
            <a:ext cx="4872684" cy="3416320"/>
          </a:xfrm>
          <a:prstGeom prst="rect">
            <a:avLst/>
          </a:prstGeom>
        </p:spPr>
        <p:txBody>
          <a:bodyPr wrap="square">
            <a:spAutoFit/>
          </a:bodyPr>
          <a:lstStyle/>
          <a:p>
            <a:r>
              <a:rPr lang="en-US" dirty="0"/>
              <a:t>Villous morphological change in response to UFP exposure.</a:t>
            </a:r>
          </a:p>
          <a:p>
            <a:endParaRPr lang="en-US" dirty="0"/>
          </a:p>
          <a:p>
            <a:r>
              <a:rPr lang="en-US" dirty="0"/>
              <a:t> (A) Cross-sections of mice ileum in response to FA, UFP, and UFP+D-4F were stained with H&amp;E. </a:t>
            </a:r>
          </a:p>
          <a:p>
            <a:endParaRPr lang="en-US" dirty="0"/>
          </a:p>
          <a:p>
            <a:r>
              <a:rPr lang="en-US" dirty="0"/>
              <a:t>(B) The villi of small intestine from UFP exposed mice were significantly shortened (p &lt; 0.001, n = 4). </a:t>
            </a:r>
          </a:p>
          <a:p>
            <a:endParaRPr lang="en-US" dirty="0"/>
          </a:p>
          <a:p>
            <a:r>
              <a:rPr lang="en-US" dirty="0"/>
              <a:t>D-4F administration significantly attenuated UFP reduction on villous lengths (p &lt; 0.001, n = 4).</a:t>
            </a:r>
          </a:p>
        </p:txBody>
      </p:sp>
    </p:spTree>
    <p:extLst>
      <p:ext uri="{BB962C8B-B14F-4D97-AF65-F5344CB8AC3E}">
        <p14:creationId xmlns:p14="http://schemas.microsoft.com/office/powerpoint/2010/main" val="113517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24638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67200"/>
            <a:ext cx="35814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52400"/>
            <a:ext cx="508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876800" y="6015038"/>
            <a:ext cx="3962400" cy="83185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dirty="0"/>
              <a:t>The London Smog Episode in the winter of 1952 </a:t>
            </a:r>
          </a:p>
        </p:txBody>
      </p:sp>
      <p:sp>
        <p:nvSpPr>
          <p:cNvPr id="48133" name="Rounded Rectangle 2"/>
          <p:cNvSpPr>
            <a:spLocks noChangeArrowheads="1"/>
          </p:cNvSpPr>
          <p:nvPr/>
        </p:nvSpPr>
        <p:spPr bwMode="auto">
          <a:xfrm>
            <a:off x="7162800" y="2362200"/>
            <a:ext cx="914400" cy="990600"/>
          </a:xfrm>
          <a:prstGeom prst="roundRect">
            <a:avLst>
              <a:gd name="adj" fmla="val 16667"/>
            </a:avLst>
          </a:prstGeom>
          <a:solidFill>
            <a:schemeClr val="accent1">
              <a:alpha val="34117"/>
            </a:schemeClr>
          </a:solid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3959308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578" name="Picture 1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884" y="15504"/>
            <a:ext cx="8728075" cy="571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038600"/>
            <a:ext cx="3429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Arrow Connector 4"/>
          <p:cNvCxnSpPr/>
          <p:nvPr/>
        </p:nvCxnSpPr>
        <p:spPr>
          <a:xfrm>
            <a:off x="7391400" y="3352800"/>
            <a:ext cx="22860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0" y="0"/>
            <a:ext cx="9067800" cy="1200329"/>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dirty="0">
                <a:solidFill>
                  <a:srgbClr val="0000FF"/>
                </a:solidFill>
              </a:rPr>
              <a:t>Concept of a Highly Charged Aerosol Using the VACES and  Novel Carbon Nano-fiber Charger </a:t>
            </a:r>
            <a:r>
              <a:rPr lang="en-US" dirty="0"/>
              <a:t>(</a:t>
            </a:r>
            <a:r>
              <a:rPr lang="en-US" sz="1600" dirty="0"/>
              <a:t>Han B. Kim H.J., Kim Y.J. and Sioutas C. “Unipolar Charging of Ultra-fine Aerosol Particles Using Carbon Fiber Ionizers.”  </a:t>
            </a:r>
            <a:r>
              <a:rPr lang="en-US" sz="1600" i="1" u="sng" dirty="0"/>
              <a:t>Aerosol Science and Technology</a:t>
            </a:r>
            <a:r>
              <a:rPr lang="en-US" sz="1600" dirty="0"/>
              <a:t>, 42:793–800, 2008</a:t>
            </a:r>
            <a:r>
              <a:rPr lang="en-US" dirty="0"/>
              <a:t>.)</a:t>
            </a:r>
          </a:p>
          <a:p>
            <a:pPr>
              <a:defRPr/>
            </a:pPr>
            <a:endParaRPr lang="en-US" dirty="0"/>
          </a:p>
        </p:txBody>
      </p:sp>
    </p:spTree>
    <p:extLst>
      <p:ext uri="{BB962C8B-B14F-4D97-AF65-F5344CB8AC3E}">
        <p14:creationId xmlns:p14="http://schemas.microsoft.com/office/powerpoint/2010/main" val="1907993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2266950" y="17621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4610100" cy="333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Rectangle 5"/>
          <p:cNvSpPr>
            <a:spLocks noChangeArrowheads="1"/>
          </p:cNvSpPr>
          <p:nvPr/>
        </p:nvSpPr>
        <p:spPr bwMode="auto">
          <a:xfrm>
            <a:off x="2228850" y="16859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2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3352800"/>
            <a:ext cx="46863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Rectangle 7"/>
          <p:cNvSpPr>
            <a:spLocks noChangeArrowheads="1"/>
          </p:cNvSpPr>
          <p:nvPr/>
        </p:nvSpPr>
        <p:spPr bwMode="auto">
          <a:xfrm>
            <a:off x="4800600" y="344778"/>
            <a:ext cx="4572000"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t>Electrical Mobility distributions of charged particles </a:t>
            </a:r>
          </a:p>
          <a:p>
            <a:endParaRPr lang="en-US" dirty="0"/>
          </a:p>
          <a:p>
            <a:endParaRPr lang="en-US" dirty="0"/>
          </a:p>
          <a:p>
            <a:r>
              <a:rPr lang="en-US" dirty="0"/>
              <a:t>(a) without </a:t>
            </a:r>
          </a:p>
          <a:p>
            <a:endParaRPr lang="en-US" dirty="0"/>
          </a:p>
          <a:p>
            <a:endParaRPr lang="en-US" dirty="0"/>
          </a:p>
          <a:p>
            <a:endParaRPr lang="en-US" dirty="0"/>
          </a:p>
          <a:p>
            <a:endParaRPr lang="en-US" dirty="0"/>
          </a:p>
          <a:p>
            <a:endParaRPr lang="en-US" dirty="0"/>
          </a:p>
          <a:p>
            <a:endParaRPr lang="en-US" dirty="0"/>
          </a:p>
          <a:p>
            <a:r>
              <a:rPr lang="en-US" dirty="0"/>
              <a:t>and </a:t>
            </a:r>
          </a:p>
          <a:p>
            <a:endParaRPr lang="en-US" dirty="0"/>
          </a:p>
          <a:p>
            <a:r>
              <a:rPr lang="en-US" dirty="0"/>
              <a:t>(b) with the VACES</a:t>
            </a:r>
          </a:p>
        </p:txBody>
      </p:sp>
      <p:cxnSp>
        <p:nvCxnSpPr>
          <p:cNvPr id="3" name="Straight Arrow Connector 2"/>
          <p:cNvCxnSpPr/>
          <p:nvPr/>
        </p:nvCxnSpPr>
        <p:spPr>
          <a:xfrm flipH="1">
            <a:off x="4249807" y="1949099"/>
            <a:ext cx="1772848" cy="12575"/>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 name="Straight Arrow Connector 4"/>
          <p:cNvCxnSpPr/>
          <p:nvPr/>
        </p:nvCxnSpPr>
        <p:spPr>
          <a:xfrm flipH="1" flipV="1">
            <a:off x="4249807" y="4715563"/>
            <a:ext cx="2212917" cy="1257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5343692" y="5394604"/>
            <a:ext cx="2627839" cy="646331"/>
          </a:xfrm>
          <a:prstGeom prst="rect">
            <a:avLst/>
          </a:prstGeom>
          <a:noFill/>
        </p:spPr>
        <p:txBody>
          <a:bodyPr wrap="square" rtlCol="0">
            <a:spAutoFit/>
          </a:bodyPr>
          <a:lstStyle/>
          <a:p>
            <a:r>
              <a:rPr lang="en-US" dirty="0"/>
              <a:t>~ 30 fold increase in electrical mobility</a:t>
            </a:r>
          </a:p>
        </p:txBody>
      </p:sp>
    </p:spTree>
    <p:extLst>
      <p:ext uri="{BB962C8B-B14F-4D97-AF65-F5344CB8AC3E}">
        <p14:creationId xmlns:p14="http://schemas.microsoft.com/office/powerpoint/2010/main" val="1942475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66813"/>
            <a:ext cx="9021763" cy="566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4071938" cy="305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2" descr="C:\Users\Costas\Documents\Bangwoo Han\Inse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00400"/>
            <a:ext cx="50292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Arrow Connector 4"/>
          <p:cNvCxnSpPr/>
          <p:nvPr/>
        </p:nvCxnSpPr>
        <p:spPr>
          <a:xfrm>
            <a:off x="2895600" y="3657600"/>
            <a:ext cx="2743200" cy="1143000"/>
          </a:xfrm>
          <a:prstGeom prst="straightConnector1">
            <a:avLst/>
          </a:prstGeom>
          <a:ln>
            <a:solidFill>
              <a:srgbClr val="FF0066"/>
            </a:solidFill>
            <a:tailEnd type="arrow"/>
          </a:ln>
        </p:spPr>
        <p:style>
          <a:lnRef idx="3">
            <a:schemeClr val="dk1"/>
          </a:lnRef>
          <a:fillRef idx="0">
            <a:schemeClr val="dk1"/>
          </a:fillRef>
          <a:effectRef idx="2">
            <a:schemeClr val="dk1"/>
          </a:effectRef>
          <a:fontRef idx="minor">
            <a:schemeClr val="tx1"/>
          </a:fontRef>
        </p:style>
      </p:cxnSp>
      <p:sp>
        <p:nvSpPr>
          <p:cNvPr id="25606" name="Rectangle 5"/>
          <p:cNvSpPr>
            <a:spLocks noChangeArrowheads="1"/>
          </p:cNvSpPr>
          <p:nvPr/>
        </p:nvSpPr>
        <p:spPr bwMode="auto">
          <a:xfrm>
            <a:off x="152400" y="4648200"/>
            <a:ext cx="40386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t>Han B., </a:t>
            </a:r>
            <a:r>
              <a:rPr lang="en-US" dirty="0" err="1"/>
              <a:t>Hudda</a:t>
            </a:r>
            <a:r>
              <a:rPr lang="en-US" dirty="0"/>
              <a:t>, N., </a:t>
            </a:r>
            <a:r>
              <a:rPr lang="en-US" dirty="0" err="1"/>
              <a:t>Ning</a:t>
            </a:r>
            <a:r>
              <a:rPr lang="en-US" dirty="0"/>
              <a:t> Z., and Sioutas C.* “</a:t>
            </a:r>
            <a:r>
              <a:rPr lang="en-US" altLang="ja-JP" b="1" dirty="0">
                <a:solidFill>
                  <a:srgbClr val="FFFF00"/>
                </a:solidFill>
              </a:rPr>
              <a:t>Efficient Collection of Atmospheric Aerosols with a Particle Concentrator—Electrostatic Precipitator Sampler </a:t>
            </a:r>
            <a:r>
              <a:rPr lang="en-US" dirty="0"/>
              <a:t>“</a:t>
            </a:r>
            <a:r>
              <a:rPr lang="en-US" altLang="ja-JP" dirty="0"/>
              <a:t>.  </a:t>
            </a:r>
            <a:r>
              <a:rPr lang="en-US" altLang="ja-JP" i="1" u="sng" dirty="0"/>
              <a:t>Aerosol Science and Technology</a:t>
            </a:r>
            <a:r>
              <a:rPr lang="en-US" altLang="ja-JP" dirty="0"/>
              <a:t>, 43:757–766, 2009.</a:t>
            </a:r>
            <a:endParaRPr lang="en-US" dirty="0"/>
          </a:p>
        </p:txBody>
      </p:sp>
    </p:spTree>
    <p:extLst>
      <p:ext uri="{BB962C8B-B14F-4D97-AF65-F5344CB8AC3E}">
        <p14:creationId xmlns:p14="http://schemas.microsoft.com/office/powerpoint/2010/main" val="2728623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6198" y="118380"/>
            <a:ext cx="5972005" cy="6539273"/>
          </a:xfrm>
          <a:prstGeom prst="rect">
            <a:avLst/>
          </a:prstGeom>
        </p:spPr>
      </p:pic>
      <p:cxnSp>
        <p:nvCxnSpPr>
          <p:cNvPr id="4" name="Straight Connector 3"/>
          <p:cNvCxnSpPr/>
          <p:nvPr/>
        </p:nvCxnSpPr>
        <p:spPr>
          <a:xfrm flipV="1">
            <a:off x="2034397" y="419186"/>
            <a:ext cx="1861782" cy="24658"/>
          </a:xfrm>
          <a:prstGeom prst="line">
            <a:avLst/>
          </a:prstGeom>
          <a:ln>
            <a:solidFill>
              <a:srgbClr val="4F81BD"/>
            </a:solidFill>
            <a:headEnd type="triangle"/>
            <a:tailEnd type="none"/>
          </a:ln>
        </p:spPr>
        <p:style>
          <a:lnRef idx="2">
            <a:schemeClr val="accent2"/>
          </a:lnRef>
          <a:fillRef idx="0">
            <a:schemeClr val="accent2"/>
          </a:fillRef>
          <a:effectRef idx="1">
            <a:schemeClr val="accent2"/>
          </a:effectRef>
          <a:fontRef idx="minor">
            <a:schemeClr val="tx1"/>
          </a:fontRef>
        </p:style>
      </p:cxnSp>
      <p:sp>
        <p:nvSpPr>
          <p:cNvPr id="5" name="Rounded Rectangle 4"/>
          <p:cNvSpPr/>
          <p:nvPr/>
        </p:nvSpPr>
        <p:spPr>
          <a:xfrm>
            <a:off x="3908509" y="143038"/>
            <a:ext cx="1048023" cy="84328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VACES</a:t>
            </a:r>
          </a:p>
        </p:txBody>
      </p:sp>
      <p:cxnSp>
        <p:nvCxnSpPr>
          <p:cNvPr id="7" name="Straight Arrow Connector 6"/>
          <p:cNvCxnSpPr/>
          <p:nvPr/>
        </p:nvCxnSpPr>
        <p:spPr>
          <a:xfrm flipH="1">
            <a:off x="4944227" y="419186"/>
            <a:ext cx="124529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622335" y="499996"/>
            <a:ext cx="2280991"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Ambient or lab-generated test aerosols</a:t>
            </a:r>
          </a:p>
        </p:txBody>
      </p:sp>
      <p:sp>
        <p:nvSpPr>
          <p:cNvPr id="9" name="TextBox 8"/>
          <p:cNvSpPr txBox="1"/>
          <p:nvPr/>
        </p:nvSpPr>
        <p:spPr>
          <a:xfrm>
            <a:off x="6707347" y="1824690"/>
            <a:ext cx="2108375" cy="4524316"/>
          </a:xfrm>
          <a:prstGeom prst="rect">
            <a:avLst/>
          </a:prstGeom>
          <a:noFill/>
        </p:spPr>
        <p:txBody>
          <a:bodyPr wrap="square" rtlCol="0">
            <a:spAutoFit/>
          </a:bodyPr>
          <a:lstStyle/>
          <a:p>
            <a:r>
              <a:rPr lang="en-US" dirty="0"/>
              <a:t>Use of VACES in Conjunction with Novel Exposure System for Controlled Deposition of Aerosol Particles onto Cell Cultures</a:t>
            </a:r>
          </a:p>
          <a:p>
            <a:endParaRPr lang="en-US" dirty="0"/>
          </a:p>
          <a:p>
            <a:endParaRPr lang="en-US" dirty="0"/>
          </a:p>
          <a:p>
            <a:r>
              <a:rPr lang="en-US" dirty="0"/>
              <a:t>( </a:t>
            </a:r>
            <a:r>
              <a:rPr lang="en-US" dirty="0" err="1"/>
              <a:t>Kalberer</a:t>
            </a:r>
            <a:r>
              <a:rPr lang="en-US" dirty="0"/>
              <a:t> et al  EST,2006)</a:t>
            </a:r>
          </a:p>
          <a:p>
            <a:endParaRPr lang="en-US" dirty="0"/>
          </a:p>
          <a:p>
            <a:r>
              <a:rPr lang="en-US" dirty="0"/>
              <a:t>Also </a:t>
            </a:r>
            <a:r>
              <a:rPr lang="en-US" dirty="0" err="1"/>
              <a:t>Geiser</a:t>
            </a:r>
            <a:r>
              <a:rPr lang="en-US" dirty="0"/>
              <a:t> et al, Nature Biology, 2015</a:t>
            </a:r>
          </a:p>
        </p:txBody>
      </p:sp>
    </p:spTree>
    <p:extLst>
      <p:ext uri="{BB962C8B-B14F-4D97-AF65-F5344CB8AC3E}">
        <p14:creationId xmlns:p14="http://schemas.microsoft.com/office/powerpoint/2010/main" val="4155498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0"/>
            <a:ext cx="8382000" cy="6858000"/>
          </a:xfrm>
          <a:prstGeom prst="rect">
            <a:avLst/>
          </a:prstGeom>
        </p:spPr>
      </p:pic>
    </p:spTree>
    <p:extLst>
      <p:ext uri="{BB962C8B-B14F-4D97-AF65-F5344CB8AC3E}">
        <p14:creationId xmlns:p14="http://schemas.microsoft.com/office/powerpoint/2010/main" val="3151556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 y="0"/>
            <a:ext cx="8604334" cy="6858000"/>
          </a:xfrm>
          <a:prstGeom prst="rect">
            <a:avLst/>
          </a:prstGeom>
        </p:spPr>
      </p:pic>
      <p:sp>
        <p:nvSpPr>
          <p:cNvPr id="3" name="TextBox 2"/>
          <p:cNvSpPr txBox="1"/>
          <p:nvPr/>
        </p:nvSpPr>
        <p:spPr>
          <a:xfrm>
            <a:off x="4611301" y="61645"/>
            <a:ext cx="4259733" cy="70173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err="1"/>
              <a:t>Basolateral</a:t>
            </a:r>
            <a:r>
              <a:rPr lang="en-US" dirty="0"/>
              <a:t> release of interleukin (IL)-6 cultures of 7 normal and 4 CF donors into the culture </a:t>
            </a:r>
            <a:r>
              <a:rPr lang="en-US" dirty="0">
                <a:solidFill>
                  <a:srgbClr val="0000FF"/>
                </a:solidFill>
              </a:rPr>
              <a:t>medium</a:t>
            </a:r>
            <a:r>
              <a:rPr lang="en-US" dirty="0"/>
              <a:t> during 24 h, presented as mean of triplicate cell cultures ± standard error (</a:t>
            </a:r>
            <a:r>
              <a:rPr lang="en-US" dirty="0" err="1"/>
              <a:t>s.e.m</a:t>
            </a:r>
            <a:r>
              <a:rPr lang="en-US" dirty="0"/>
              <a:t>.) for each donor. </a:t>
            </a:r>
          </a:p>
          <a:p>
            <a:endParaRPr lang="en-US" dirty="0"/>
          </a:p>
          <a:p>
            <a:r>
              <a:rPr lang="en-US" dirty="0"/>
              <a:t>The 3 donors used in the present study are shown as red triangles. </a:t>
            </a:r>
          </a:p>
          <a:p>
            <a:endParaRPr lang="en-US" dirty="0"/>
          </a:p>
          <a:p>
            <a:r>
              <a:rPr lang="en-US" dirty="0"/>
              <a:t>Distressing donor cells by antibiotics treatment during differentiation resulted in increased baseline release of IL-6.</a:t>
            </a:r>
          </a:p>
          <a:p>
            <a:endParaRPr lang="en-US" dirty="0"/>
          </a:p>
          <a:p>
            <a:r>
              <a:rPr lang="en-US" dirty="0"/>
              <a:t> HBE cells: human bronchial epithelial cells; CF: cystic fibrosis.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41246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730" y="821362"/>
            <a:ext cx="7940843" cy="3046988"/>
          </a:xfrm>
          <a:prstGeom prst="rect">
            <a:avLst/>
          </a:prstGeom>
        </p:spPr>
        <p:txBody>
          <a:bodyPr wrap="square">
            <a:spAutoFit/>
          </a:bodyPr>
          <a:lstStyle/>
          <a:p>
            <a:pPr marL="342900" indent="-342900">
              <a:buFont typeface="Arial"/>
              <a:buChar char="•"/>
            </a:pPr>
            <a:r>
              <a:rPr lang="en-US" sz="2400" dirty="0"/>
              <a:t>VACES/ BIOSAMPLER DRAWBACKS</a:t>
            </a:r>
          </a:p>
          <a:p>
            <a:pPr marL="342900" indent="-342900">
              <a:buFont typeface="Arial"/>
              <a:buChar char="•"/>
            </a:pPr>
            <a:endParaRPr lang="en-US" sz="2400" dirty="0"/>
          </a:p>
          <a:p>
            <a:pPr marL="342900" indent="-342900">
              <a:buFont typeface="Arial"/>
              <a:buChar char="•"/>
            </a:pPr>
            <a:endParaRPr lang="en-US" sz="2400" dirty="0"/>
          </a:p>
          <a:p>
            <a:pPr marL="800100" lvl="1" indent="-342900">
              <a:buFont typeface="Courier New"/>
              <a:buChar char="o"/>
            </a:pPr>
            <a:r>
              <a:rPr lang="en-US" sz="2400" dirty="0"/>
              <a:t>Excess water accumulation and </a:t>
            </a:r>
            <a:r>
              <a:rPr lang="en-US" sz="2400" dirty="0">
                <a:solidFill>
                  <a:srgbClr val="FFFF00"/>
                </a:solidFill>
              </a:rPr>
              <a:t>clogging of the virtual </a:t>
            </a:r>
            <a:r>
              <a:rPr lang="en-US" sz="2400" dirty="0" err="1">
                <a:solidFill>
                  <a:srgbClr val="FFFF00"/>
                </a:solidFill>
              </a:rPr>
              <a:t>impactor</a:t>
            </a:r>
            <a:r>
              <a:rPr lang="en-US" sz="2400" dirty="0">
                <a:solidFill>
                  <a:srgbClr val="FFFF00"/>
                </a:solidFill>
              </a:rPr>
              <a:t> </a:t>
            </a:r>
            <a:r>
              <a:rPr lang="en-US" sz="2400" dirty="0"/>
              <a:t>acceleration and collection nozzles</a:t>
            </a:r>
          </a:p>
          <a:p>
            <a:pPr lvl="1"/>
            <a:r>
              <a:rPr lang="en-US" sz="2400" dirty="0"/>
              <a:t> </a:t>
            </a:r>
          </a:p>
          <a:p>
            <a:pPr marL="800100" lvl="1" indent="-342900">
              <a:buFont typeface="Courier New"/>
              <a:buChar char="o"/>
            </a:pPr>
            <a:r>
              <a:rPr lang="en-US" sz="2400" dirty="0">
                <a:solidFill>
                  <a:srgbClr val="FFFF00"/>
                </a:solidFill>
              </a:rPr>
              <a:t>Operation requires some field supervision </a:t>
            </a:r>
            <a:r>
              <a:rPr lang="en-US" sz="2400" dirty="0"/>
              <a:t>, which limits its unattended operation in long periods of time. </a:t>
            </a:r>
          </a:p>
        </p:txBody>
      </p:sp>
    </p:spTree>
    <p:extLst>
      <p:ext uri="{BB962C8B-B14F-4D97-AF65-F5344CB8AC3E}">
        <p14:creationId xmlns:p14="http://schemas.microsoft.com/office/powerpoint/2010/main" val="287361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1886" y="6305332"/>
            <a:ext cx="3086753" cy="369332"/>
          </a:xfrm>
          <a:prstGeom prst="rect">
            <a:avLst/>
          </a:prstGeom>
        </p:spPr>
        <p:txBody>
          <a:bodyPr wrap="none">
            <a:spAutoFit/>
          </a:bodyPr>
          <a:lstStyle/>
          <a:p>
            <a:r>
              <a:rPr lang="en-US" dirty="0"/>
              <a:t>Figure 1 Schematic of impactor </a:t>
            </a:r>
          </a:p>
        </p:txBody>
      </p:sp>
      <p:sp>
        <p:nvSpPr>
          <p:cNvPr id="4" name="TextBox 3"/>
          <p:cNvSpPr txBox="1"/>
          <p:nvPr/>
        </p:nvSpPr>
        <p:spPr>
          <a:xfrm>
            <a:off x="0" y="11319"/>
            <a:ext cx="9144000" cy="954107"/>
          </a:xfrm>
          <a:prstGeom prst="rect">
            <a:avLst/>
          </a:prstGeom>
          <a:noFill/>
        </p:spPr>
        <p:txBody>
          <a:bodyPr wrap="square" rtlCol="0">
            <a:spAutoFit/>
          </a:bodyPr>
          <a:lstStyle/>
          <a:p>
            <a:r>
              <a:rPr lang="en-US" sz="2800" dirty="0">
                <a:solidFill>
                  <a:schemeClr val="accent3">
                    <a:lumMod val="40000"/>
                    <a:lumOff val="60000"/>
                  </a:schemeClr>
                </a:solidFill>
              </a:rPr>
              <a:t>Design of the New Impactor Sampler Replacing the Virtual Impactor of the VACES- Sampling flow 200 lpm</a:t>
            </a:r>
          </a:p>
        </p:txBody>
      </p:sp>
      <p:pic>
        <p:nvPicPr>
          <p:cNvPr id="5" name="图片 4"/>
          <p:cNvPicPr/>
          <p:nvPr/>
        </p:nvPicPr>
        <p:blipFill>
          <a:blip r:embed="rId2">
            <a:extLst>
              <a:ext uri="{28A0092B-C50C-407E-A947-70E740481C1C}">
                <a14:useLocalDpi xmlns:a14="http://schemas.microsoft.com/office/drawing/2010/main" val="0"/>
              </a:ext>
            </a:extLst>
          </a:blip>
          <a:stretch>
            <a:fillRect/>
          </a:stretch>
        </p:blipFill>
        <p:spPr>
          <a:xfrm>
            <a:off x="760022" y="1069630"/>
            <a:ext cx="7073867" cy="5281083"/>
          </a:xfrm>
          <a:prstGeom prst="rect">
            <a:avLst/>
          </a:prstGeom>
        </p:spPr>
      </p:pic>
    </p:spTree>
    <p:extLst>
      <p:ext uri="{BB962C8B-B14F-4D97-AF65-F5344CB8AC3E}">
        <p14:creationId xmlns:p14="http://schemas.microsoft.com/office/powerpoint/2010/main" val="3342128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9999" y="6341715"/>
            <a:ext cx="6684211" cy="369332"/>
          </a:xfrm>
          <a:prstGeom prst="rect">
            <a:avLst/>
          </a:prstGeom>
        </p:spPr>
        <p:txBody>
          <a:bodyPr wrap="square">
            <a:spAutoFit/>
          </a:bodyPr>
          <a:lstStyle/>
          <a:p>
            <a:r>
              <a:rPr lang="en-US" dirty="0"/>
              <a:t>Figure 2 System schematic for collection efficiency tests</a:t>
            </a:r>
          </a:p>
        </p:txBody>
      </p:sp>
      <p:pic>
        <p:nvPicPr>
          <p:cNvPr id="4" name="Picture 3" descr="Figure 2 System.JPG"/>
          <p:cNvPicPr/>
          <p:nvPr/>
        </p:nvPicPr>
        <p:blipFill>
          <a:blip r:embed="rId2" cstate="print"/>
          <a:stretch>
            <a:fillRect/>
          </a:stretch>
        </p:blipFill>
        <p:spPr>
          <a:xfrm>
            <a:off x="254000" y="133693"/>
            <a:ext cx="8280142" cy="6208022"/>
          </a:xfrm>
          <a:prstGeom prst="rect">
            <a:avLst/>
          </a:prstGeom>
        </p:spPr>
      </p:pic>
      <p:sp>
        <p:nvSpPr>
          <p:cNvPr id="2" name="Rounded Rectangle 1"/>
          <p:cNvSpPr/>
          <p:nvPr/>
        </p:nvSpPr>
        <p:spPr>
          <a:xfrm>
            <a:off x="459618" y="278190"/>
            <a:ext cx="3882571" cy="5902477"/>
          </a:xfrm>
          <a:prstGeom prst="roundRect">
            <a:avLst/>
          </a:prstGeom>
          <a:gradFill flip="none" rotWithShape="1">
            <a:gsLst>
              <a:gs pos="0">
                <a:schemeClr val="accent3">
                  <a:shade val="51000"/>
                  <a:satMod val="130000"/>
                  <a:alpha val="33000"/>
                </a:schemeClr>
              </a:gs>
              <a:gs pos="80000">
                <a:schemeClr val="accent3">
                  <a:shade val="93000"/>
                  <a:satMod val="130000"/>
                  <a:alpha val="33000"/>
                </a:schemeClr>
              </a:gs>
              <a:gs pos="100000">
                <a:schemeClr val="accent3">
                  <a:shade val="94000"/>
                  <a:satMod val="135000"/>
                  <a:alpha val="33000"/>
                </a:schemeClr>
              </a:gs>
            </a:gsLst>
            <a:lin ang="16200000" scaled="0"/>
            <a:tileRect/>
          </a:gradFill>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Rounded Rectangle 4"/>
          <p:cNvSpPr/>
          <p:nvPr/>
        </p:nvSpPr>
        <p:spPr>
          <a:xfrm>
            <a:off x="4414762" y="3048000"/>
            <a:ext cx="991810" cy="1790095"/>
          </a:xfrm>
          <a:prstGeom prst="roundRect">
            <a:avLst/>
          </a:prstGeom>
          <a:gradFill flip="none" rotWithShape="1">
            <a:gsLst>
              <a:gs pos="0">
                <a:schemeClr val="accent1">
                  <a:shade val="51000"/>
                  <a:satMod val="130000"/>
                  <a:alpha val="43000"/>
                </a:schemeClr>
              </a:gs>
              <a:gs pos="80000">
                <a:schemeClr val="accent1">
                  <a:shade val="93000"/>
                  <a:satMod val="130000"/>
                  <a:alpha val="43000"/>
                </a:schemeClr>
              </a:gs>
              <a:gs pos="100000">
                <a:schemeClr val="accent1">
                  <a:shade val="94000"/>
                  <a:satMod val="135000"/>
                  <a:alpha val="4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9618" y="823848"/>
            <a:ext cx="1381884" cy="646331"/>
          </a:xfrm>
          <a:prstGeom prst="rect">
            <a:avLst/>
          </a:prstGeom>
          <a:noFill/>
        </p:spPr>
        <p:txBody>
          <a:bodyPr wrap="none" rtlCol="0">
            <a:spAutoFit/>
          </a:bodyPr>
          <a:lstStyle/>
          <a:p>
            <a:r>
              <a:rPr lang="en-US" dirty="0">
                <a:solidFill>
                  <a:srgbClr val="0000FF"/>
                </a:solidFill>
              </a:rPr>
              <a:t>VACES </a:t>
            </a:r>
          </a:p>
          <a:p>
            <a:r>
              <a:rPr lang="en-US" dirty="0">
                <a:solidFill>
                  <a:srgbClr val="0000FF"/>
                </a:solidFill>
              </a:rPr>
              <a:t>Components</a:t>
            </a:r>
          </a:p>
        </p:txBody>
      </p:sp>
      <p:sp>
        <p:nvSpPr>
          <p:cNvPr id="11" name="TextBox 10"/>
          <p:cNvSpPr txBox="1"/>
          <p:nvPr/>
        </p:nvSpPr>
        <p:spPr>
          <a:xfrm>
            <a:off x="4501070" y="4727134"/>
            <a:ext cx="1072683" cy="646331"/>
          </a:xfrm>
          <a:prstGeom prst="rect">
            <a:avLst/>
          </a:prstGeom>
          <a:noFill/>
        </p:spPr>
        <p:txBody>
          <a:bodyPr wrap="square" rtlCol="0">
            <a:spAutoFit/>
          </a:bodyPr>
          <a:lstStyle/>
          <a:p>
            <a:r>
              <a:rPr lang="en-US" dirty="0">
                <a:solidFill>
                  <a:srgbClr val="FF0000"/>
                </a:solidFill>
              </a:rPr>
              <a:t>New </a:t>
            </a:r>
            <a:r>
              <a:rPr lang="en-US" dirty="0" err="1">
                <a:solidFill>
                  <a:srgbClr val="FF0000"/>
                </a:solidFill>
              </a:rPr>
              <a:t>impactor</a:t>
            </a:r>
            <a:endParaRPr lang="en-US" dirty="0">
              <a:solidFill>
                <a:srgbClr val="FF0000"/>
              </a:solidFill>
            </a:endParaRPr>
          </a:p>
        </p:txBody>
      </p:sp>
    </p:spTree>
    <p:extLst>
      <p:ext uri="{BB962C8B-B14F-4D97-AF65-F5344CB8AC3E}">
        <p14:creationId xmlns:p14="http://schemas.microsoft.com/office/powerpoint/2010/main" val="820576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115" y="257857"/>
            <a:ext cx="8048097" cy="5509199"/>
          </a:xfrm>
          <a:prstGeom prst="rect">
            <a:avLst/>
          </a:prstGeom>
        </p:spPr>
        <p:txBody>
          <a:bodyPr wrap="square">
            <a:spAutoFit/>
          </a:bodyPr>
          <a:lstStyle/>
          <a:p>
            <a:endParaRPr lang="en-US" sz="2400" dirty="0"/>
          </a:p>
          <a:p>
            <a:r>
              <a:rPr lang="en-US" sz="3200" dirty="0">
                <a:solidFill>
                  <a:srgbClr val="FFFF00"/>
                </a:solidFill>
              </a:rPr>
              <a:t>TABLE 1 Collection efficiency of PSL particles and Black Carbon (BC)</a:t>
            </a:r>
          </a:p>
          <a:p>
            <a:endParaRPr lang="en-US" sz="2400" dirty="0"/>
          </a:p>
          <a:p>
            <a:r>
              <a:rPr lang="en-US" sz="2400" dirty="0"/>
              <a:t> 	             Collection 	Inlet	Wall	Fraction collected</a:t>
            </a:r>
          </a:p>
          <a:p>
            <a:r>
              <a:rPr lang="en-US" sz="2400" dirty="0"/>
              <a:t>Particle	efficiency	loss	loss	in suspension</a:t>
            </a:r>
          </a:p>
          <a:p>
            <a:endParaRPr lang="en-US" sz="2400" dirty="0"/>
          </a:p>
          <a:p>
            <a:r>
              <a:rPr lang="en-US" sz="2400" dirty="0"/>
              <a:t>PSL 42.5 nm	96.4%		4.5%	9.4%	82.4%</a:t>
            </a:r>
          </a:p>
          <a:p>
            <a:r>
              <a:rPr lang="en-US" sz="2400" dirty="0"/>
              <a:t>PSL 100 nm	90.3%		2.1%	7.5%	80.7%</a:t>
            </a:r>
          </a:p>
          <a:p>
            <a:r>
              <a:rPr lang="en-US" sz="2400" dirty="0"/>
              <a:t>PSL 300 nm	98.9%		1.1%	6.2%	91.4%</a:t>
            </a:r>
          </a:p>
          <a:p>
            <a:r>
              <a:rPr lang="en-US" sz="2400" dirty="0"/>
              <a:t>PSL 750 nm	95.1%		2.8%	8.1%	84.1%</a:t>
            </a:r>
          </a:p>
          <a:p>
            <a:r>
              <a:rPr lang="en-US" sz="2400" dirty="0"/>
              <a:t>PSL 1 </a:t>
            </a:r>
            <a:r>
              <a:rPr lang="en-US" sz="2400" dirty="0" err="1"/>
              <a:t>μm</a:t>
            </a:r>
            <a:r>
              <a:rPr lang="en-US" sz="2400" dirty="0"/>
              <a:t>	99.1%		1.7%	9.3%	88.0%</a:t>
            </a:r>
          </a:p>
          <a:p>
            <a:endParaRPr lang="en-US" sz="2400" dirty="0"/>
          </a:p>
          <a:p>
            <a:r>
              <a:rPr lang="en-US" sz="2400" dirty="0"/>
              <a:t>Ambient BC	94.3%		–	–	–</a:t>
            </a:r>
          </a:p>
        </p:txBody>
      </p:sp>
      <p:cxnSp>
        <p:nvCxnSpPr>
          <p:cNvPr id="4" name="Straight Connector 3"/>
          <p:cNvCxnSpPr>
            <a:endCxn id="2" idx="3"/>
          </p:cNvCxnSpPr>
          <p:nvPr/>
        </p:nvCxnSpPr>
        <p:spPr>
          <a:xfrm>
            <a:off x="550820" y="2965869"/>
            <a:ext cx="7910392" cy="46588"/>
          </a:xfrm>
          <a:prstGeom prst="line">
            <a:avLst/>
          </a:prstGeom>
        </p:spPr>
        <p:style>
          <a:lnRef idx="2">
            <a:schemeClr val="accent3"/>
          </a:lnRef>
          <a:fillRef idx="0">
            <a:schemeClr val="accent3"/>
          </a:fillRef>
          <a:effectRef idx="1">
            <a:schemeClr val="accent3"/>
          </a:effectRef>
          <a:fontRef idx="minor">
            <a:schemeClr val="tx1"/>
          </a:fontRef>
        </p:style>
      </p:cxnSp>
      <p:cxnSp>
        <p:nvCxnSpPr>
          <p:cNvPr id="6" name="Straight Connector 5"/>
          <p:cNvCxnSpPr/>
          <p:nvPr/>
        </p:nvCxnSpPr>
        <p:spPr>
          <a:xfrm>
            <a:off x="550210" y="1934305"/>
            <a:ext cx="7910392" cy="46588"/>
          </a:xfrm>
          <a:prstGeom prst="line">
            <a:avLst/>
          </a:prstGeom>
        </p:spPr>
        <p:style>
          <a:lnRef idx="2">
            <a:schemeClr val="accent3"/>
          </a:lnRef>
          <a:fillRef idx="0">
            <a:schemeClr val="accent3"/>
          </a:fillRef>
          <a:effectRef idx="1">
            <a:schemeClr val="accent3"/>
          </a:effectRef>
          <a:fontRef idx="minor">
            <a:schemeClr val="tx1"/>
          </a:fontRef>
        </p:style>
      </p:cxnSp>
      <p:sp>
        <p:nvSpPr>
          <p:cNvPr id="7" name="Rounded Rectangle 6"/>
          <p:cNvSpPr/>
          <p:nvPr/>
        </p:nvSpPr>
        <p:spPr>
          <a:xfrm>
            <a:off x="5853727" y="3209720"/>
            <a:ext cx="1178143" cy="2449286"/>
          </a:xfrm>
          <a:prstGeom prst="roundRect">
            <a:avLst/>
          </a:prstGeom>
          <a:gradFill flip="none" rotWithShape="1">
            <a:gsLst>
              <a:gs pos="0">
                <a:schemeClr val="accent6">
                  <a:shade val="51000"/>
                  <a:satMod val="130000"/>
                  <a:alpha val="15000"/>
                </a:schemeClr>
              </a:gs>
              <a:gs pos="80000">
                <a:schemeClr val="accent6">
                  <a:shade val="93000"/>
                  <a:satMod val="130000"/>
                  <a:alpha val="15000"/>
                </a:schemeClr>
              </a:gs>
              <a:gs pos="100000">
                <a:schemeClr val="accent6">
                  <a:shade val="94000"/>
                  <a:satMod val="135000"/>
                  <a:alpha val="15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Rounded Rectangle 7"/>
          <p:cNvSpPr/>
          <p:nvPr/>
        </p:nvSpPr>
        <p:spPr>
          <a:xfrm>
            <a:off x="2142075" y="3098758"/>
            <a:ext cx="1178143" cy="2754599"/>
          </a:xfrm>
          <a:prstGeom prst="roundRect">
            <a:avLst/>
          </a:prstGeom>
          <a:gradFill flip="none" rotWithShape="1">
            <a:gsLst>
              <a:gs pos="0">
                <a:schemeClr val="accent3">
                  <a:shade val="51000"/>
                  <a:satMod val="130000"/>
                  <a:alpha val="19000"/>
                </a:schemeClr>
              </a:gs>
              <a:gs pos="80000">
                <a:schemeClr val="accent3">
                  <a:shade val="93000"/>
                  <a:satMod val="130000"/>
                  <a:alpha val="19000"/>
                </a:schemeClr>
              </a:gs>
              <a:gs pos="100000">
                <a:schemeClr val="accent3">
                  <a:shade val="94000"/>
                  <a:satMod val="135000"/>
                  <a:alpha val="19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73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685800" y="1524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3600" b="1" dirty="0">
                <a:solidFill>
                  <a:srgbClr val="FFFF00"/>
                </a:solidFill>
                <a:latin typeface="Arial" charset="0"/>
              </a:rPr>
              <a:t>PM Background – Health Effects</a:t>
            </a:r>
          </a:p>
        </p:txBody>
      </p:sp>
      <p:sp>
        <p:nvSpPr>
          <p:cNvPr id="3" name="Line 5"/>
          <p:cNvSpPr>
            <a:spLocks noChangeShapeType="1"/>
          </p:cNvSpPr>
          <p:nvPr/>
        </p:nvSpPr>
        <p:spPr bwMode="auto">
          <a:xfrm>
            <a:off x="1143000" y="1066800"/>
            <a:ext cx="7010400" cy="0"/>
          </a:xfrm>
          <a:prstGeom prst="line">
            <a:avLst/>
          </a:prstGeom>
          <a:noFill/>
          <a:ln w="9525">
            <a:solidFill>
              <a:srgbClr val="CC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p>
        </p:txBody>
      </p:sp>
      <p:pic>
        <p:nvPicPr>
          <p:cNvPr id="49156" name="Picture 6" descr="ovid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295400"/>
            <a:ext cx="4489450" cy="399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7"/>
          <p:cNvSpPr txBox="1">
            <a:spLocks noChangeArrowheads="1"/>
          </p:cNvSpPr>
          <p:nvPr/>
        </p:nvSpPr>
        <p:spPr bwMode="auto">
          <a:xfrm>
            <a:off x="1143000" y="5943600"/>
            <a:ext cx="700148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b="1" dirty="0">
                <a:solidFill>
                  <a:srgbClr val="EEECE1"/>
                </a:solidFill>
                <a:latin typeface="Arial" charset="0"/>
              </a:rPr>
              <a:t>AN ASSOCIATION BETWEEN AIR-POLLUTION AND MORTALITY IN 6 UNITED-STATES CITIES</a:t>
            </a:r>
            <a:br>
              <a:rPr lang="en-US" sz="1200" dirty="0">
                <a:solidFill>
                  <a:srgbClr val="EEECE1"/>
                </a:solidFill>
                <a:latin typeface="Arial" charset="0"/>
              </a:rPr>
            </a:br>
            <a:r>
              <a:rPr lang="en-US" sz="1200" dirty="0">
                <a:solidFill>
                  <a:srgbClr val="EEECE1"/>
                </a:solidFill>
                <a:latin typeface="Arial" charset="0"/>
              </a:rPr>
              <a:t>DOCKERY DW, POPE CA, XU XP, SPENGLER JD, WARE JH, FAY ME, FERRIS BG, SPEIZER FE</a:t>
            </a:r>
            <a:br>
              <a:rPr lang="en-US" sz="1200" dirty="0">
                <a:solidFill>
                  <a:srgbClr val="EEECE1"/>
                </a:solidFill>
                <a:latin typeface="Arial" charset="0"/>
              </a:rPr>
            </a:br>
            <a:r>
              <a:rPr lang="en-US" sz="1200" b="1" dirty="0">
                <a:solidFill>
                  <a:srgbClr val="EEECE1"/>
                </a:solidFill>
                <a:latin typeface="Arial" charset="0"/>
              </a:rPr>
              <a:t>NEW ENGLAND JOURNAL OF MEDICINE</a:t>
            </a:r>
            <a:r>
              <a:rPr lang="en-US" sz="1200" dirty="0">
                <a:solidFill>
                  <a:srgbClr val="EEECE1"/>
                </a:solidFill>
                <a:latin typeface="Arial" charset="0"/>
              </a:rPr>
              <a:t> 329 (24): 1753-1759 DEC 9 1993 </a:t>
            </a:r>
          </a:p>
        </p:txBody>
      </p:sp>
      <p:sp>
        <p:nvSpPr>
          <p:cNvPr id="6" name="Text Box 8"/>
          <p:cNvSpPr txBox="1">
            <a:spLocks noChangeArrowheads="1"/>
          </p:cNvSpPr>
          <p:nvPr/>
        </p:nvSpPr>
        <p:spPr bwMode="auto">
          <a:xfrm>
            <a:off x="304800" y="1295400"/>
            <a:ext cx="3276600" cy="415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dirty="0">
                <a:solidFill>
                  <a:srgbClr val="99CCFF"/>
                </a:solidFill>
                <a:latin typeface="Arial" charset="0"/>
              </a:rPr>
              <a:t>Harvard six-city Study</a:t>
            </a:r>
          </a:p>
          <a:p>
            <a:pPr>
              <a:defRPr/>
            </a:pPr>
            <a:endParaRPr lang="en-US" sz="900" dirty="0">
              <a:solidFill>
                <a:srgbClr val="99CCFF"/>
              </a:solidFill>
              <a:latin typeface="Arial" charset="0"/>
            </a:endParaRPr>
          </a:p>
          <a:p>
            <a:pPr>
              <a:buFontTx/>
              <a:buChar char="•"/>
              <a:defRPr/>
            </a:pPr>
            <a:r>
              <a:rPr lang="en-US" dirty="0">
                <a:solidFill>
                  <a:srgbClr val="FFFF00"/>
                </a:solidFill>
                <a:latin typeface="Arial" charset="0"/>
              </a:rPr>
              <a:t>Cohort study of adults followed for 14-16 years</a:t>
            </a:r>
          </a:p>
          <a:p>
            <a:pPr>
              <a:buFontTx/>
              <a:buChar char="•"/>
              <a:defRPr/>
            </a:pPr>
            <a:endParaRPr lang="en-US" sz="900" dirty="0">
              <a:solidFill>
                <a:srgbClr val="FFFF00"/>
              </a:solidFill>
              <a:latin typeface="Arial" charset="0"/>
            </a:endParaRPr>
          </a:p>
          <a:p>
            <a:pPr>
              <a:buFontTx/>
              <a:buChar char="•"/>
              <a:defRPr/>
            </a:pPr>
            <a:r>
              <a:rPr lang="en-US" dirty="0">
                <a:solidFill>
                  <a:srgbClr val="FFFF00"/>
                </a:solidFill>
                <a:latin typeface="Arial" charset="0"/>
              </a:rPr>
              <a:t>Associated with lung cancer and cardio-pulmonary disease</a:t>
            </a:r>
          </a:p>
          <a:p>
            <a:pPr>
              <a:buFontTx/>
              <a:buChar char="•"/>
              <a:defRPr/>
            </a:pPr>
            <a:endParaRPr lang="en-US" sz="900" dirty="0">
              <a:solidFill>
                <a:srgbClr val="FFFF00"/>
              </a:solidFill>
              <a:latin typeface="Arial" charset="0"/>
            </a:endParaRPr>
          </a:p>
          <a:p>
            <a:pPr>
              <a:buFontTx/>
              <a:buChar char="•"/>
              <a:defRPr/>
            </a:pPr>
            <a:r>
              <a:rPr lang="en-US" dirty="0">
                <a:solidFill>
                  <a:srgbClr val="FFFF00"/>
                </a:solidFill>
                <a:latin typeface="Arial" charset="0"/>
              </a:rPr>
              <a:t>Strongest assoc. with fine PM</a:t>
            </a:r>
          </a:p>
        </p:txBody>
      </p:sp>
      <p:sp>
        <p:nvSpPr>
          <p:cNvPr id="7" name="Text Box 9"/>
          <p:cNvSpPr txBox="1">
            <a:spLocks noChangeArrowheads="1"/>
          </p:cNvSpPr>
          <p:nvPr/>
        </p:nvSpPr>
        <p:spPr bwMode="auto">
          <a:xfrm>
            <a:off x="2971800" y="5410200"/>
            <a:ext cx="59436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200" b="1" dirty="0">
                <a:solidFill>
                  <a:schemeClr val="tx2"/>
                </a:solidFill>
                <a:latin typeface="Arial" charset="0"/>
              </a:rPr>
              <a:t>P = Portage, Wisconsin; T = Topeka, Kansas; W = Watertown, Massachusetts; L = St. Louis; H = Harriman, Tennessee; and S = Steubenville, Ohio </a:t>
            </a:r>
          </a:p>
          <a:p>
            <a:pPr>
              <a:defRPr/>
            </a:pPr>
            <a:endParaRPr lang="en-US" sz="1200" b="1" dirty="0">
              <a:solidFill>
                <a:schemeClr val="tx2"/>
              </a:solidFill>
              <a:latin typeface="Arial" charset="0"/>
            </a:endParaRPr>
          </a:p>
        </p:txBody>
      </p:sp>
    </p:spTree>
    <p:extLst>
      <p:ext uri="{BB962C8B-B14F-4D97-AF65-F5344CB8AC3E}">
        <p14:creationId xmlns:p14="http://schemas.microsoft.com/office/powerpoint/2010/main" val="786489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152"/>
            <a:ext cx="8229600" cy="6430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accent6">
                    <a:lumMod val="60000"/>
                    <a:lumOff val="40000"/>
                  </a:schemeClr>
                </a:solidFill>
              </a:rPr>
              <a:t>Field evaluation</a:t>
            </a:r>
          </a:p>
        </p:txBody>
      </p:sp>
      <p:sp>
        <p:nvSpPr>
          <p:cNvPr id="3" name="Content Placeholder 2"/>
          <p:cNvSpPr txBox="1">
            <a:spLocks/>
          </p:cNvSpPr>
          <p:nvPr/>
        </p:nvSpPr>
        <p:spPr>
          <a:xfrm>
            <a:off x="457200" y="623427"/>
            <a:ext cx="8229600" cy="5638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FFFF00"/>
                </a:solidFill>
              </a:rPr>
              <a:t>Continuity tests/ Unattended Sampling</a:t>
            </a:r>
          </a:p>
          <a:p>
            <a:pPr marL="400050" indent="0">
              <a:buNone/>
            </a:pPr>
            <a:r>
              <a:rPr lang="en-US" sz="2400" dirty="0"/>
              <a:t>Ambient PM at USC were continuously </a:t>
            </a:r>
            <a:r>
              <a:rPr lang="en-US" sz="2400" dirty="0">
                <a:solidFill>
                  <a:srgbClr val="FFFF00"/>
                </a:solidFill>
              </a:rPr>
              <a:t>collected over 48-72 hrs period</a:t>
            </a:r>
          </a:p>
          <a:p>
            <a:pPr marL="914400" indent="-514350">
              <a:buFont typeface="Arial" pitchFamily="34" charset="0"/>
              <a:buNone/>
            </a:pPr>
            <a:endParaRPr lang="en-US" sz="2400" dirty="0"/>
          </a:p>
        </p:txBody>
      </p:sp>
      <p:pic>
        <p:nvPicPr>
          <p:cNvPr id="4" name="Picture 2"/>
          <p:cNvPicPr>
            <a:picLocks noChangeAspect="1" noChangeArrowheads="1"/>
          </p:cNvPicPr>
          <p:nvPr/>
        </p:nvPicPr>
        <p:blipFill>
          <a:blip r:embed="rId2" cstate="print"/>
          <a:srcRect/>
          <a:stretch>
            <a:fillRect/>
          </a:stretch>
        </p:blipFill>
        <p:spPr bwMode="auto">
          <a:xfrm>
            <a:off x="0" y="1982237"/>
            <a:ext cx="9144000" cy="3943689"/>
          </a:xfrm>
          <a:prstGeom prst="rect">
            <a:avLst/>
          </a:prstGeom>
          <a:noFill/>
          <a:ln w="9525">
            <a:noFill/>
            <a:miter lim="800000"/>
            <a:headEnd/>
            <a:tailEnd/>
          </a:ln>
          <a:effectLst/>
        </p:spPr>
      </p:pic>
      <p:sp>
        <p:nvSpPr>
          <p:cNvPr id="5" name="TextBox 4"/>
          <p:cNvSpPr txBox="1"/>
          <p:nvPr/>
        </p:nvSpPr>
        <p:spPr>
          <a:xfrm>
            <a:off x="457200" y="6022030"/>
            <a:ext cx="8077200" cy="1138773"/>
          </a:xfrm>
          <a:prstGeom prst="rect">
            <a:avLst/>
          </a:prstGeom>
          <a:noFill/>
        </p:spPr>
        <p:txBody>
          <a:bodyPr wrap="square" rtlCol="0">
            <a:spAutoFit/>
          </a:bodyPr>
          <a:lstStyle/>
          <a:p>
            <a:pPr>
              <a:buFont typeface="Arial" pitchFamily="34" charset="0"/>
              <a:buChar char="•"/>
            </a:pPr>
            <a:r>
              <a:rPr lang="en-US" sz="2400" dirty="0"/>
              <a:t>Number based collection efficiency = </a:t>
            </a:r>
            <a:r>
              <a:rPr lang="en-US" sz="2400" dirty="0">
                <a:solidFill>
                  <a:srgbClr val="FFFF00"/>
                </a:solidFill>
              </a:rPr>
              <a:t>98.8%</a:t>
            </a:r>
          </a:p>
          <a:p>
            <a:pPr>
              <a:buFont typeface="Arial" pitchFamily="34" charset="0"/>
              <a:buChar char="•"/>
            </a:pPr>
            <a:r>
              <a:rPr lang="en-US" sz="2000" i="1" dirty="0"/>
              <a:t>Gaps in OPS data due to software malfunction.</a:t>
            </a:r>
          </a:p>
          <a:p>
            <a:endParaRPr lang="en-US" sz="2400" dirty="0"/>
          </a:p>
        </p:txBody>
      </p:sp>
    </p:spTree>
    <p:extLst>
      <p:ext uri="{BB962C8B-B14F-4D97-AF65-F5344CB8AC3E}">
        <p14:creationId xmlns:p14="http://schemas.microsoft.com/office/powerpoint/2010/main" val="3977698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736553" y="952539"/>
            <a:ext cx="777281" cy="2945204"/>
          </a:xfrm>
          <a:prstGeom prst="roundRect">
            <a:avLst/>
          </a:prstGeom>
          <a:gradFill flip="none" rotWithShape="1">
            <a:gsLst>
              <a:gs pos="0">
                <a:schemeClr val="accent6">
                  <a:shade val="51000"/>
                  <a:satMod val="130000"/>
                  <a:alpha val="16000"/>
                </a:schemeClr>
              </a:gs>
              <a:gs pos="80000">
                <a:schemeClr val="accent6">
                  <a:shade val="93000"/>
                  <a:satMod val="130000"/>
                  <a:alpha val="16000"/>
                </a:schemeClr>
              </a:gs>
              <a:gs pos="100000">
                <a:schemeClr val="accent6">
                  <a:shade val="94000"/>
                  <a:satMod val="135000"/>
                  <a:alpha val="16000"/>
                </a:schemeClr>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5" name="Picture 4" descr="IC Bio.JPG"/>
          <p:cNvPicPr/>
          <p:nvPr/>
        </p:nvPicPr>
        <p:blipFill>
          <a:blip r:embed="rId2" cstate="print"/>
          <a:stretch>
            <a:fillRect/>
          </a:stretch>
        </p:blipFill>
        <p:spPr>
          <a:xfrm>
            <a:off x="0" y="0"/>
            <a:ext cx="5455920" cy="4138930"/>
          </a:xfrm>
          <a:prstGeom prst="rect">
            <a:avLst/>
          </a:prstGeom>
        </p:spPr>
      </p:pic>
      <p:pic>
        <p:nvPicPr>
          <p:cNvPr id="6" name="图片 1"/>
          <p:cNvPicPr/>
          <p:nvPr/>
        </p:nvPicPr>
        <p:blipFill>
          <a:blip r:embed="rId3">
            <a:extLst>
              <a:ext uri="{28A0092B-C50C-407E-A947-70E740481C1C}">
                <a14:useLocalDpi xmlns:a14="http://schemas.microsoft.com/office/drawing/2010/main" val="0"/>
              </a:ext>
            </a:extLst>
          </a:blip>
          <a:stretch>
            <a:fillRect/>
          </a:stretch>
        </p:blipFill>
        <p:spPr>
          <a:xfrm>
            <a:off x="4786207" y="-1629"/>
            <a:ext cx="4357793" cy="4905731"/>
          </a:xfrm>
          <a:prstGeom prst="rect">
            <a:avLst/>
          </a:prstGeom>
        </p:spPr>
      </p:pic>
      <p:sp>
        <p:nvSpPr>
          <p:cNvPr id="7" name="TextBox 6"/>
          <p:cNvSpPr txBox="1"/>
          <p:nvPr/>
        </p:nvSpPr>
        <p:spPr>
          <a:xfrm>
            <a:off x="30608" y="4803505"/>
            <a:ext cx="7879791" cy="193899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buFont typeface="Arial"/>
              <a:buChar char="•"/>
            </a:pPr>
            <a:r>
              <a:rPr lang="en-US" sz="2000" dirty="0"/>
              <a:t>Very </a:t>
            </a:r>
            <a:r>
              <a:rPr lang="en-US" sz="2000" dirty="0">
                <a:solidFill>
                  <a:srgbClr val="0000FF"/>
                </a:solidFill>
              </a:rPr>
              <a:t>similar nitrate, sulfate and ammonium concentrations between Biosampler and Impactor</a:t>
            </a:r>
          </a:p>
          <a:p>
            <a:pPr marL="342900" indent="-342900">
              <a:buFont typeface="Arial"/>
              <a:buChar char="•"/>
            </a:pPr>
            <a:endParaRPr lang="en-US" sz="2000" dirty="0"/>
          </a:p>
          <a:p>
            <a:pPr marL="342900" indent="-342900">
              <a:buFont typeface="Arial"/>
              <a:buChar char="•"/>
            </a:pPr>
            <a:r>
              <a:rPr lang="en-US" sz="2000" dirty="0"/>
              <a:t>Similar sulfate and ammonium between filter and impactors</a:t>
            </a:r>
          </a:p>
          <a:p>
            <a:pPr marL="342900" indent="-342900">
              <a:buFont typeface="Arial"/>
              <a:buChar char="•"/>
            </a:pPr>
            <a:endParaRPr lang="en-US" sz="2000" dirty="0"/>
          </a:p>
          <a:p>
            <a:pPr marL="342900" indent="-342900">
              <a:buFont typeface="Arial"/>
              <a:buChar char="•"/>
            </a:pPr>
            <a:r>
              <a:rPr lang="en-US" sz="2000" b="1" dirty="0">
                <a:solidFill>
                  <a:srgbClr val="FF0000"/>
                </a:solidFill>
              </a:rPr>
              <a:t>Higher by 35% nitrate levels in on line sampler compared to filter </a:t>
            </a:r>
          </a:p>
        </p:txBody>
      </p:sp>
      <p:sp>
        <p:nvSpPr>
          <p:cNvPr id="8" name="Rounded Rectangle 7"/>
          <p:cNvSpPr/>
          <p:nvPr/>
        </p:nvSpPr>
        <p:spPr>
          <a:xfrm>
            <a:off x="5736553" y="952539"/>
            <a:ext cx="777281" cy="3469016"/>
          </a:xfrm>
          <a:prstGeom prst="roundRect">
            <a:avLst/>
          </a:prstGeom>
          <a:gradFill flip="none" rotWithShape="1">
            <a:gsLst>
              <a:gs pos="0">
                <a:schemeClr val="accent3">
                  <a:shade val="51000"/>
                  <a:satMod val="130000"/>
                  <a:alpha val="27000"/>
                </a:schemeClr>
              </a:gs>
              <a:gs pos="80000">
                <a:schemeClr val="accent3">
                  <a:shade val="93000"/>
                  <a:satMod val="130000"/>
                  <a:alpha val="27000"/>
                </a:schemeClr>
              </a:gs>
              <a:gs pos="100000">
                <a:schemeClr val="accent3">
                  <a:shade val="94000"/>
                  <a:satMod val="135000"/>
                  <a:alpha val="27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478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975" y="93579"/>
            <a:ext cx="8813506" cy="5053263"/>
          </a:xfrm>
          <a:prstGeom prst="rect">
            <a:avLst/>
          </a:prstGeom>
        </p:spPr>
      </p:pic>
      <p:sp>
        <p:nvSpPr>
          <p:cNvPr id="3" name="TextBox 2"/>
          <p:cNvSpPr txBox="1"/>
          <p:nvPr/>
        </p:nvSpPr>
        <p:spPr>
          <a:xfrm>
            <a:off x="454525" y="5494421"/>
            <a:ext cx="8154737" cy="830997"/>
          </a:xfrm>
          <a:prstGeom prst="rect">
            <a:avLst/>
          </a:prstGeom>
          <a:noFill/>
        </p:spPr>
        <p:txBody>
          <a:bodyPr wrap="square" rtlCol="0">
            <a:spAutoFit/>
          </a:bodyPr>
          <a:lstStyle/>
          <a:p>
            <a:r>
              <a:rPr lang="en-US" sz="2400" dirty="0"/>
              <a:t>Similar </a:t>
            </a:r>
            <a:r>
              <a:rPr lang="en-US" sz="2400" dirty="0">
                <a:solidFill>
                  <a:srgbClr val="FFFF00"/>
                </a:solidFill>
              </a:rPr>
              <a:t>Total Organic Carbon  </a:t>
            </a:r>
            <a:r>
              <a:rPr lang="en-US" sz="2400" dirty="0"/>
              <a:t>(TOC) and </a:t>
            </a:r>
            <a:r>
              <a:rPr lang="en-US" sz="2400" dirty="0">
                <a:solidFill>
                  <a:srgbClr val="FFFF00"/>
                </a:solidFill>
              </a:rPr>
              <a:t>Water Soluble Organic Carbon (WSOC</a:t>
            </a:r>
            <a:r>
              <a:rPr lang="en-US" sz="2400" dirty="0"/>
              <a:t>) levels between BioSampler and impactor </a:t>
            </a:r>
          </a:p>
        </p:txBody>
      </p:sp>
      <p:sp>
        <p:nvSpPr>
          <p:cNvPr id="4" name="TextBox 3"/>
          <p:cNvSpPr txBox="1"/>
          <p:nvPr/>
        </p:nvSpPr>
        <p:spPr>
          <a:xfrm>
            <a:off x="3514188" y="4302845"/>
            <a:ext cx="886757"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rgbClr val="17375E"/>
                </a:solidFill>
              </a:rPr>
              <a:t>TOC</a:t>
            </a:r>
          </a:p>
        </p:txBody>
      </p:sp>
      <p:sp>
        <p:nvSpPr>
          <p:cNvPr id="11" name="TextBox 10"/>
          <p:cNvSpPr txBox="1"/>
          <p:nvPr/>
        </p:nvSpPr>
        <p:spPr>
          <a:xfrm>
            <a:off x="5079698" y="4302845"/>
            <a:ext cx="88675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solidFill>
                  <a:srgbClr val="17375E"/>
                </a:solidFill>
              </a:rPr>
              <a:t>WSOC</a:t>
            </a:r>
          </a:p>
        </p:txBody>
      </p:sp>
    </p:spTree>
    <p:extLst>
      <p:ext uri="{BB962C8B-B14F-4D97-AF65-F5344CB8AC3E}">
        <p14:creationId xmlns:p14="http://schemas.microsoft.com/office/powerpoint/2010/main" val="4251874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104" y="5614282"/>
            <a:ext cx="7767053" cy="1107996"/>
          </a:xfrm>
          <a:prstGeom prst="rect">
            <a:avLst/>
          </a:prstGeom>
        </p:spPr>
        <p:txBody>
          <a:bodyPr wrap="square">
            <a:spAutoFit/>
          </a:bodyPr>
          <a:lstStyle/>
          <a:p>
            <a:r>
              <a:rPr lang="en-US" sz="2200" dirty="0">
                <a:solidFill>
                  <a:srgbClr val="FFFF00"/>
                </a:solidFill>
              </a:rPr>
              <a:t>Average impactor vs filter concentration ratio :  1.18 ± 0.41 </a:t>
            </a:r>
          </a:p>
          <a:p>
            <a:endParaRPr lang="en-US" sz="2200" dirty="0"/>
          </a:p>
          <a:p>
            <a:r>
              <a:rPr lang="en-US" sz="2200" dirty="0"/>
              <a:t>(excluding Ca,  Cr and Ni brings the average ratios to 0.95 ± 0.18). </a:t>
            </a:r>
          </a:p>
        </p:txBody>
      </p:sp>
      <p:pic>
        <p:nvPicPr>
          <p:cNvPr id="4" name="Picture 3" descr="Filter total.JPG"/>
          <p:cNvPicPr>
            <a:picLocks noChangeAspect="1"/>
          </p:cNvPicPr>
          <p:nvPr/>
        </p:nvPicPr>
        <p:blipFill>
          <a:blip r:embed="rId2" cstate="print"/>
          <a:stretch>
            <a:fillRect/>
          </a:stretch>
        </p:blipFill>
        <p:spPr>
          <a:xfrm>
            <a:off x="284638" y="144342"/>
            <a:ext cx="8495354" cy="5486323"/>
          </a:xfrm>
          <a:prstGeom prst="rect">
            <a:avLst/>
          </a:prstGeom>
        </p:spPr>
      </p:pic>
      <p:sp>
        <p:nvSpPr>
          <p:cNvPr id="2" name="TextBox 1"/>
          <p:cNvSpPr txBox="1"/>
          <p:nvPr/>
        </p:nvSpPr>
        <p:spPr>
          <a:xfrm>
            <a:off x="1363578" y="77503"/>
            <a:ext cx="6590632" cy="461665"/>
          </a:xfrm>
          <a:prstGeom prst="rect">
            <a:avLst/>
          </a:prstGeom>
          <a:noFill/>
        </p:spPr>
        <p:txBody>
          <a:bodyPr wrap="square" rtlCol="0">
            <a:spAutoFit/>
          </a:bodyPr>
          <a:lstStyle/>
          <a:p>
            <a:r>
              <a:rPr lang="en-US" sz="2400" dirty="0">
                <a:solidFill>
                  <a:srgbClr val="0000FF"/>
                </a:solidFill>
              </a:rPr>
              <a:t>Metals and Trace Elements- Impactor vs Filter </a:t>
            </a:r>
          </a:p>
        </p:txBody>
      </p:sp>
    </p:spTree>
    <p:extLst>
      <p:ext uri="{BB962C8B-B14F-4D97-AF65-F5344CB8AC3E}">
        <p14:creationId xmlns:p14="http://schemas.microsoft.com/office/powerpoint/2010/main" val="852741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40168485"/>
              </p:ext>
            </p:extLst>
          </p:nvPr>
        </p:nvGraphicFramePr>
        <p:xfrm>
          <a:off x="457200" y="994145"/>
          <a:ext cx="8346558" cy="3784686"/>
        </p:xfrm>
        <a:graphic>
          <a:graphicData uri="http://schemas.openxmlformats.org/drawingml/2006/table">
            <a:tbl>
              <a:tblPr firstRow="1" bandRow="1">
                <a:tableStyleId>{5940675A-B579-460E-94D1-54222C63F5DA}</a:tableStyleId>
              </a:tblPr>
              <a:tblGrid>
                <a:gridCol w="1200150">
                  <a:extLst>
                    <a:ext uri="{9D8B030D-6E8A-4147-A177-3AD203B41FA5}">
                      <a16:colId xmlns:a16="http://schemas.microsoft.com/office/drawing/2014/main" val="20000"/>
                    </a:ext>
                  </a:extLst>
                </a:gridCol>
                <a:gridCol w="2468083">
                  <a:extLst>
                    <a:ext uri="{9D8B030D-6E8A-4147-A177-3AD203B41FA5}">
                      <a16:colId xmlns:a16="http://schemas.microsoft.com/office/drawing/2014/main" val="20001"/>
                    </a:ext>
                  </a:extLst>
                </a:gridCol>
                <a:gridCol w="2392325">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30042">
                <a:tc>
                  <a:txBody>
                    <a:bodyPr/>
                    <a:lstStyle/>
                    <a:p>
                      <a:pPr marL="0" algn="ctr" defTabSz="914400" rtl="0" eaLnBrk="1" latinLnBrk="0" hangingPunct="1"/>
                      <a:r>
                        <a:rPr lang="en-US" sz="1800" b="1" kern="1200" dirty="0">
                          <a:solidFill>
                            <a:schemeClr val="tx1"/>
                          </a:solidFill>
                          <a:latin typeface="Arial" pitchFamily="34" charset="0"/>
                          <a:ea typeface="+mn-ea"/>
                          <a:cs typeface="Arial" pitchFamily="34" charset="0"/>
                        </a:rPr>
                        <a:t>Size </a:t>
                      </a:r>
                    </a:p>
                  </a:txBody>
                  <a:tcPr anchor="ctr"/>
                </a:tc>
                <a:tc>
                  <a:txBody>
                    <a:bodyPr/>
                    <a:lstStyle/>
                    <a:p>
                      <a:pPr marL="0" algn="ctr" defTabSz="914400" rtl="0" eaLnBrk="1" latinLnBrk="0" hangingPunct="1"/>
                      <a:r>
                        <a:rPr lang="en-US" sz="1800" b="1" kern="1200" dirty="0">
                          <a:solidFill>
                            <a:srgbClr val="FFFF00"/>
                          </a:solidFill>
                          <a:latin typeface="Arial" pitchFamily="34" charset="0"/>
                          <a:ea typeface="+mn-ea"/>
                          <a:cs typeface="Arial" pitchFamily="34" charset="0"/>
                        </a:rPr>
                        <a:t>Species that correlated with ROS</a:t>
                      </a:r>
                    </a:p>
                  </a:txBody>
                  <a:tcPr anchor="ctr"/>
                </a:tc>
                <a:tc>
                  <a:txBody>
                    <a:bodyPr/>
                    <a:lstStyle/>
                    <a:p>
                      <a:pPr marL="0" algn="ctr" defTabSz="914400" rtl="0" eaLnBrk="1" latinLnBrk="0" hangingPunct="1"/>
                      <a:r>
                        <a:rPr lang="en-US" sz="1800" b="1" kern="1200" dirty="0">
                          <a:solidFill>
                            <a:schemeClr val="tx1"/>
                          </a:solidFill>
                          <a:latin typeface="Arial" pitchFamily="34" charset="0"/>
                          <a:ea typeface="+mn-ea"/>
                          <a:cs typeface="Arial" pitchFamily="34" charset="0"/>
                        </a:rPr>
                        <a:t>Location</a:t>
                      </a:r>
                    </a:p>
                  </a:txBody>
                  <a:tcPr anchor="ctr"/>
                </a:tc>
                <a:tc>
                  <a:txBody>
                    <a:bodyPr/>
                    <a:lstStyle/>
                    <a:p>
                      <a:pPr marL="0" algn="ctr" defTabSz="914400" rtl="0" eaLnBrk="1" latinLnBrk="0" hangingPunct="1"/>
                      <a:r>
                        <a:rPr lang="en-US" sz="1800" b="1" kern="1200" dirty="0">
                          <a:solidFill>
                            <a:schemeClr val="tx1"/>
                          </a:solidFill>
                          <a:latin typeface="Arial" pitchFamily="34" charset="0"/>
                          <a:ea typeface="+mn-ea"/>
                          <a:cs typeface="Arial" pitchFamily="34" charset="0"/>
                        </a:rPr>
                        <a:t>Author &amp; Year</a:t>
                      </a:r>
                    </a:p>
                  </a:txBody>
                  <a:tcPr anchor="ctr"/>
                </a:tc>
                <a:extLst>
                  <a:ext uri="{0D108BD9-81ED-4DB2-BD59-A6C34878D82A}">
                    <a16:rowId xmlns:a16="http://schemas.microsoft.com/office/drawing/2014/main" val="10000"/>
                  </a:ext>
                </a:extLst>
              </a:tr>
              <a:tr h="530042">
                <a:tc>
                  <a:txBody>
                    <a:bodyPr/>
                    <a:lstStyle/>
                    <a:p>
                      <a:pPr algn="ctr"/>
                      <a:r>
                        <a:rPr lang="en-US" sz="1800" dirty="0">
                          <a:latin typeface="Arial" pitchFamily="34" charset="0"/>
                          <a:cs typeface="Arial" pitchFamily="34" charset="0"/>
                        </a:rPr>
                        <a:t>PM</a:t>
                      </a:r>
                      <a:r>
                        <a:rPr lang="en-US" sz="1800" baseline="-25000" dirty="0">
                          <a:latin typeface="Arial" pitchFamily="34" charset="0"/>
                          <a:cs typeface="Arial" pitchFamily="34" charset="0"/>
                        </a:rPr>
                        <a:t>2.5</a:t>
                      </a:r>
                      <a:endParaRPr lang="en-US" sz="1800" b="0" baseline="-25000" dirty="0">
                        <a:solidFill>
                          <a:schemeClr val="tx1"/>
                        </a:solidFill>
                        <a:latin typeface="Arial" pitchFamily="34" charset="0"/>
                        <a:cs typeface="Arial" pitchFamily="34" charset="0"/>
                      </a:endParaRPr>
                    </a:p>
                  </a:txBody>
                  <a:tcPr anchor="ctr"/>
                </a:tc>
                <a:tc>
                  <a:txBody>
                    <a:bodyPr/>
                    <a:lstStyle/>
                    <a:p>
                      <a:pPr algn="ctr"/>
                      <a:r>
                        <a:rPr lang="en-US" sz="1800" dirty="0">
                          <a:solidFill>
                            <a:srgbClr val="FFFF00"/>
                          </a:solidFill>
                          <a:latin typeface="Arial" pitchFamily="34" charset="0"/>
                          <a:cs typeface="Arial" pitchFamily="34" charset="0"/>
                        </a:rPr>
                        <a:t>WSOC, Cr, Cu,</a:t>
                      </a:r>
                      <a:r>
                        <a:rPr lang="en-US" sz="1800" baseline="0" dirty="0">
                          <a:solidFill>
                            <a:srgbClr val="FFFF00"/>
                          </a:solidFill>
                          <a:latin typeface="Arial" pitchFamily="34" charset="0"/>
                          <a:cs typeface="Arial" pitchFamily="34" charset="0"/>
                        </a:rPr>
                        <a:t> Fe</a:t>
                      </a:r>
                      <a:endParaRPr lang="en-US" sz="1800" b="0" dirty="0">
                        <a:solidFill>
                          <a:srgbClr val="FFFF00"/>
                        </a:solidFill>
                        <a:latin typeface="Arial" pitchFamily="34" charset="0"/>
                        <a:cs typeface="Arial" pitchFamily="34" charset="0"/>
                      </a:endParaRPr>
                    </a:p>
                  </a:txBody>
                  <a:tcPr anchor="ctr"/>
                </a:tc>
                <a:tc>
                  <a:txBody>
                    <a:bodyPr/>
                    <a:lstStyle/>
                    <a:p>
                      <a:pPr algn="ctr"/>
                      <a:r>
                        <a:rPr lang="en-US" sz="1800" dirty="0">
                          <a:latin typeface="Arial" pitchFamily="34" charset="0"/>
                          <a:cs typeface="Arial" pitchFamily="34" charset="0"/>
                        </a:rPr>
                        <a:t>Urban (Milan, Italy)</a:t>
                      </a:r>
                      <a:endParaRPr lang="en-US" sz="1800" b="0" dirty="0">
                        <a:solidFill>
                          <a:schemeClr val="tx1"/>
                        </a:solidFill>
                        <a:latin typeface="Arial" pitchFamily="34" charset="0"/>
                        <a:cs typeface="Arial" pitchFamily="34" charset="0"/>
                      </a:endParaRPr>
                    </a:p>
                  </a:txBody>
                  <a:tcPr anchor="ctr"/>
                </a:tc>
                <a:tc>
                  <a:txBody>
                    <a:bodyPr/>
                    <a:lstStyle/>
                    <a:p>
                      <a:pPr algn="ctr"/>
                      <a:r>
                        <a:rPr lang="en-US" sz="1800" dirty="0" err="1">
                          <a:latin typeface="Arial" pitchFamily="34" charset="0"/>
                          <a:cs typeface="Arial" pitchFamily="34" charset="0"/>
                        </a:rPr>
                        <a:t>Daher</a:t>
                      </a:r>
                      <a:r>
                        <a:rPr lang="en-US" sz="1800" dirty="0">
                          <a:latin typeface="Arial" pitchFamily="34" charset="0"/>
                          <a:cs typeface="Arial" pitchFamily="34" charset="0"/>
                        </a:rPr>
                        <a:t> et</a:t>
                      </a:r>
                      <a:r>
                        <a:rPr lang="en-US" sz="1800" baseline="0" dirty="0">
                          <a:latin typeface="Arial" pitchFamily="34" charset="0"/>
                          <a:cs typeface="Arial" pitchFamily="34" charset="0"/>
                        </a:rPr>
                        <a:t> al., 2012</a:t>
                      </a:r>
                      <a:endParaRPr lang="en-US" sz="1800" b="0" dirty="0">
                        <a:solidFill>
                          <a:schemeClr val="tx1"/>
                        </a:solidFill>
                        <a:latin typeface="Arial" pitchFamily="34" charset="0"/>
                        <a:cs typeface="Arial" pitchFamily="34" charset="0"/>
                      </a:endParaRPr>
                    </a:p>
                  </a:txBody>
                  <a:tcPr anchor="ctr"/>
                </a:tc>
                <a:extLst>
                  <a:ext uri="{0D108BD9-81ED-4DB2-BD59-A6C34878D82A}">
                    <a16:rowId xmlns:a16="http://schemas.microsoft.com/office/drawing/2014/main" val="10001"/>
                  </a:ext>
                </a:extLst>
              </a:tr>
              <a:tr h="530042">
                <a:tc>
                  <a:txBody>
                    <a:bodyPr/>
                    <a:lstStyle/>
                    <a:p>
                      <a:pPr algn="ctr"/>
                      <a:r>
                        <a:rPr lang="en-US" sz="1800" dirty="0">
                          <a:latin typeface="Arial" pitchFamily="34" charset="0"/>
                          <a:cs typeface="Arial" pitchFamily="34" charset="0"/>
                        </a:rPr>
                        <a:t>PM</a:t>
                      </a:r>
                      <a:r>
                        <a:rPr lang="en-US" sz="1800" baseline="-25000" dirty="0">
                          <a:latin typeface="Arial" pitchFamily="34" charset="0"/>
                          <a:cs typeface="Arial" pitchFamily="34" charset="0"/>
                        </a:rPr>
                        <a:t>2.5-10</a:t>
                      </a:r>
                    </a:p>
                  </a:txBody>
                  <a:tcPr anchor="ctr"/>
                </a:tc>
                <a:tc>
                  <a:txBody>
                    <a:bodyPr/>
                    <a:lstStyle/>
                    <a:p>
                      <a:pPr algn="ctr"/>
                      <a:r>
                        <a:rPr lang="en-US" sz="1800" dirty="0">
                          <a:solidFill>
                            <a:srgbClr val="FFFF00"/>
                          </a:solidFill>
                          <a:latin typeface="Arial" pitchFamily="34" charset="0"/>
                          <a:cs typeface="Arial" pitchFamily="34" charset="0"/>
                        </a:rPr>
                        <a:t>WS Cu</a:t>
                      </a:r>
                    </a:p>
                  </a:txBody>
                  <a:tcPr anchor="ctr"/>
                </a:tc>
                <a:tc>
                  <a:txBody>
                    <a:bodyPr/>
                    <a:lstStyle/>
                    <a:p>
                      <a:pPr algn="ctr"/>
                      <a:r>
                        <a:rPr lang="en-US" sz="1800" dirty="0">
                          <a:latin typeface="Arial" pitchFamily="34" charset="0"/>
                          <a:cs typeface="Arial" pitchFamily="34" charset="0"/>
                        </a:rPr>
                        <a:t>Urban (LA, CA)</a:t>
                      </a:r>
                    </a:p>
                  </a:txBody>
                  <a:tcPr anchor="ctr"/>
                </a:tc>
                <a:tc>
                  <a:txBody>
                    <a:bodyPr/>
                    <a:lstStyle/>
                    <a:p>
                      <a:pPr algn="ctr"/>
                      <a:r>
                        <a:rPr lang="en-US" sz="1800" dirty="0">
                          <a:latin typeface="Arial" pitchFamily="34" charset="0"/>
                          <a:cs typeface="Arial" pitchFamily="34" charset="0"/>
                        </a:rPr>
                        <a:t>Cheung et al., 2011</a:t>
                      </a:r>
                    </a:p>
                  </a:txBody>
                  <a:tcPr anchor="ctr"/>
                </a:tc>
                <a:extLst>
                  <a:ext uri="{0D108BD9-81ED-4DB2-BD59-A6C34878D82A}">
                    <a16:rowId xmlns:a16="http://schemas.microsoft.com/office/drawing/2014/main" val="10002"/>
                  </a:ext>
                </a:extLst>
              </a:tr>
              <a:tr h="530042">
                <a:tc>
                  <a:txBody>
                    <a:bodyPr/>
                    <a:lstStyle/>
                    <a:p>
                      <a:pPr algn="ctr"/>
                      <a:r>
                        <a:rPr lang="en-US" sz="1800" dirty="0">
                          <a:latin typeface="Arial" pitchFamily="34" charset="0"/>
                          <a:cs typeface="Arial" pitchFamily="34" charset="0"/>
                        </a:rPr>
                        <a:t>PM</a:t>
                      </a:r>
                      <a:r>
                        <a:rPr lang="en-US" sz="1800" baseline="-25000" dirty="0">
                          <a:latin typeface="Arial" pitchFamily="34" charset="0"/>
                          <a:cs typeface="Arial" pitchFamily="34" charset="0"/>
                        </a:rPr>
                        <a:t>2.5</a:t>
                      </a:r>
                    </a:p>
                  </a:txBody>
                  <a:tcPr anchor="ctr"/>
                </a:tc>
                <a:tc>
                  <a:txBody>
                    <a:bodyPr/>
                    <a:lstStyle/>
                    <a:p>
                      <a:pPr algn="ctr"/>
                      <a:r>
                        <a:rPr lang="en-US" sz="1800" dirty="0">
                          <a:solidFill>
                            <a:srgbClr val="FFFF00"/>
                          </a:solidFill>
                          <a:latin typeface="Arial" pitchFamily="34" charset="0"/>
                          <a:cs typeface="Arial" pitchFamily="34" charset="0"/>
                        </a:rPr>
                        <a:t>WS Fe, WS Cr</a:t>
                      </a:r>
                    </a:p>
                  </a:txBody>
                  <a:tcPr anchor="ctr"/>
                </a:tc>
                <a:tc>
                  <a:txBody>
                    <a:bodyPr/>
                    <a:lstStyle/>
                    <a:p>
                      <a:pPr algn="ctr"/>
                      <a:r>
                        <a:rPr lang="en-US" sz="1800" dirty="0">
                          <a:latin typeface="Arial" pitchFamily="34" charset="0"/>
                          <a:cs typeface="Arial" pitchFamily="34" charset="0"/>
                        </a:rPr>
                        <a:t>Urban (</a:t>
                      </a:r>
                      <a:r>
                        <a:rPr lang="en-US" sz="1800" baseline="0" dirty="0">
                          <a:latin typeface="Arial" pitchFamily="34" charset="0"/>
                          <a:cs typeface="Arial" pitchFamily="34" charset="0"/>
                        </a:rPr>
                        <a:t>LA, CA)</a:t>
                      </a:r>
                      <a:endParaRPr lang="en-US" sz="1800" dirty="0">
                        <a:latin typeface="Arial" pitchFamily="34" charset="0"/>
                        <a:cs typeface="Arial" pitchFamily="34" charset="0"/>
                      </a:endParaRPr>
                    </a:p>
                  </a:txBody>
                  <a:tcPr anchor="ctr"/>
                </a:tc>
                <a:tc>
                  <a:txBody>
                    <a:bodyPr/>
                    <a:lstStyle/>
                    <a:p>
                      <a:pPr algn="ctr"/>
                      <a:r>
                        <a:rPr lang="en-US" sz="1800" dirty="0" err="1">
                          <a:latin typeface="Arial" pitchFamily="34" charset="0"/>
                          <a:cs typeface="Arial" pitchFamily="34" charset="0"/>
                        </a:rPr>
                        <a:t>Verma</a:t>
                      </a:r>
                      <a:r>
                        <a:rPr lang="en-US" sz="1800" dirty="0">
                          <a:latin typeface="Arial" pitchFamily="34" charset="0"/>
                          <a:cs typeface="Arial" pitchFamily="34" charset="0"/>
                        </a:rPr>
                        <a:t> et al.,</a:t>
                      </a:r>
                      <a:r>
                        <a:rPr lang="en-US" sz="1800" baseline="0" dirty="0">
                          <a:latin typeface="Arial" pitchFamily="34" charset="0"/>
                          <a:cs typeface="Arial" pitchFamily="34" charset="0"/>
                        </a:rPr>
                        <a:t> </a:t>
                      </a:r>
                      <a:r>
                        <a:rPr lang="en-US" sz="1800" dirty="0">
                          <a:latin typeface="Arial" pitchFamily="34" charset="0"/>
                          <a:cs typeface="Arial" pitchFamily="34" charset="0"/>
                        </a:rPr>
                        <a:t>2009</a:t>
                      </a:r>
                    </a:p>
                  </a:txBody>
                  <a:tcPr anchor="ctr"/>
                </a:tc>
                <a:extLst>
                  <a:ext uri="{0D108BD9-81ED-4DB2-BD59-A6C34878D82A}">
                    <a16:rowId xmlns:a16="http://schemas.microsoft.com/office/drawing/2014/main" val="10003"/>
                  </a:ext>
                </a:extLst>
              </a:tr>
              <a:tr h="615904">
                <a:tc>
                  <a:txBody>
                    <a:bodyPr/>
                    <a:lstStyle/>
                    <a:p>
                      <a:pPr algn="ctr"/>
                      <a:r>
                        <a:rPr lang="en-US" sz="1800" dirty="0">
                          <a:latin typeface="Arial" pitchFamily="34" charset="0"/>
                          <a:cs typeface="Arial" pitchFamily="34" charset="0"/>
                        </a:rPr>
                        <a:t>PM</a:t>
                      </a:r>
                      <a:r>
                        <a:rPr lang="en-US" sz="1800" baseline="-25000" dirty="0">
                          <a:latin typeface="Arial" pitchFamily="34" charset="0"/>
                          <a:cs typeface="Arial" pitchFamily="34" charset="0"/>
                        </a:rPr>
                        <a:t>10</a:t>
                      </a:r>
                      <a:r>
                        <a:rPr lang="en-US" sz="1800" dirty="0">
                          <a:latin typeface="Arial" pitchFamily="34" charset="0"/>
                          <a:cs typeface="Arial" pitchFamily="34" charset="0"/>
                        </a:rPr>
                        <a:t>, PM</a:t>
                      </a:r>
                      <a:r>
                        <a:rPr lang="en-US" sz="1800" baseline="-25000" dirty="0">
                          <a:latin typeface="Arial" pitchFamily="34" charset="0"/>
                          <a:cs typeface="Arial" pitchFamily="34" charset="0"/>
                        </a:rPr>
                        <a:t>2.5</a:t>
                      </a:r>
                    </a:p>
                  </a:txBody>
                  <a:tcPr anchor="ctr"/>
                </a:tc>
                <a:tc>
                  <a:txBody>
                    <a:bodyPr/>
                    <a:lstStyle/>
                    <a:p>
                      <a:pPr algn="ctr"/>
                      <a:r>
                        <a:rPr lang="en-US" sz="1800" dirty="0">
                          <a:solidFill>
                            <a:srgbClr val="FFFF00"/>
                          </a:solidFill>
                          <a:latin typeface="Arial" pitchFamily="34" charset="0"/>
                          <a:cs typeface="Arial" pitchFamily="34" charset="0"/>
                        </a:rPr>
                        <a:t>WS </a:t>
                      </a:r>
                      <a:r>
                        <a:rPr lang="en-US" sz="1800" dirty="0" err="1">
                          <a:solidFill>
                            <a:srgbClr val="FFFF00"/>
                          </a:solidFill>
                          <a:latin typeface="Arial" pitchFamily="34" charset="0"/>
                          <a:cs typeface="Arial" pitchFamily="34" charset="0"/>
                        </a:rPr>
                        <a:t>Mn</a:t>
                      </a:r>
                      <a:r>
                        <a:rPr lang="en-US" sz="1800" dirty="0">
                          <a:solidFill>
                            <a:srgbClr val="FFFF00"/>
                          </a:solidFill>
                          <a:latin typeface="Arial" pitchFamily="34" charset="0"/>
                          <a:cs typeface="Arial" pitchFamily="34" charset="0"/>
                        </a:rPr>
                        <a:t>, WS Fe</a:t>
                      </a:r>
                    </a:p>
                  </a:txBody>
                  <a:tcPr anchor="ctr"/>
                </a:tc>
                <a:tc>
                  <a:txBody>
                    <a:bodyPr/>
                    <a:lstStyle/>
                    <a:p>
                      <a:pPr algn="ctr"/>
                      <a:r>
                        <a:rPr lang="en-US" sz="1800" dirty="0">
                          <a:latin typeface="Arial" pitchFamily="34" charset="0"/>
                          <a:cs typeface="Arial" pitchFamily="34" charset="0"/>
                        </a:rPr>
                        <a:t>Urban</a:t>
                      </a:r>
                      <a:r>
                        <a:rPr lang="en-US" sz="1800" baseline="0" dirty="0">
                          <a:latin typeface="Arial" pitchFamily="34" charset="0"/>
                          <a:cs typeface="Arial" pitchFamily="34" charset="0"/>
                        </a:rPr>
                        <a:t> (</a:t>
                      </a:r>
                      <a:r>
                        <a:rPr lang="en-US" sz="1800" dirty="0">
                          <a:latin typeface="Arial" pitchFamily="34" charset="0"/>
                          <a:cs typeface="Arial" pitchFamily="34" charset="0"/>
                        </a:rPr>
                        <a:t>Lahore, Pakistan)</a:t>
                      </a:r>
                    </a:p>
                  </a:txBody>
                  <a:tcPr anchor="ctr"/>
                </a:tc>
                <a:tc>
                  <a:txBody>
                    <a:bodyPr/>
                    <a:lstStyle/>
                    <a:p>
                      <a:pPr algn="ctr"/>
                      <a:r>
                        <a:rPr lang="en-US" sz="1800" dirty="0">
                          <a:latin typeface="Arial" pitchFamily="34" charset="0"/>
                          <a:cs typeface="Arial" pitchFamily="34" charset="0"/>
                        </a:rPr>
                        <a:t>Shafer et al., 2010</a:t>
                      </a:r>
                    </a:p>
                  </a:txBody>
                  <a:tcPr anchor="ctr"/>
                </a:tc>
                <a:extLst>
                  <a:ext uri="{0D108BD9-81ED-4DB2-BD59-A6C34878D82A}">
                    <a16:rowId xmlns:a16="http://schemas.microsoft.com/office/drawing/2014/main" val="10004"/>
                  </a:ext>
                </a:extLst>
              </a:tr>
              <a:tr h="879863">
                <a:tc>
                  <a:txBody>
                    <a:bodyPr/>
                    <a:lstStyle/>
                    <a:p>
                      <a:pPr algn="ctr"/>
                      <a:r>
                        <a:rPr lang="en-US" sz="1800" dirty="0">
                          <a:latin typeface="Arial" pitchFamily="34" charset="0"/>
                          <a:cs typeface="Arial" pitchFamily="34" charset="0"/>
                        </a:rPr>
                        <a:t>PM</a:t>
                      </a:r>
                      <a:r>
                        <a:rPr lang="en-US" sz="1800" baseline="-25000" dirty="0">
                          <a:latin typeface="Arial" pitchFamily="34" charset="0"/>
                          <a:cs typeface="Arial" pitchFamily="34" charset="0"/>
                        </a:rPr>
                        <a:t>2.5-10</a:t>
                      </a:r>
                      <a:r>
                        <a:rPr lang="en-US" sz="1800" baseline="0" dirty="0">
                          <a:latin typeface="Arial" pitchFamily="34" charset="0"/>
                          <a:cs typeface="Arial" pitchFamily="34" charset="0"/>
                        </a:rPr>
                        <a:t>,</a:t>
                      </a:r>
                      <a:r>
                        <a:rPr lang="en-US" sz="1800" baseline="-25000" dirty="0">
                          <a:latin typeface="Arial" pitchFamily="34" charset="0"/>
                          <a:cs typeface="Arial" pitchFamily="34" charset="0"/>
                        </a:rPr>
                        <a:t> </a:t>
                      </a:r>
                      <a:r>
                        <a:rPr lang="en-US" sz="1800" baseline="0" dirty="0">
                          <a:latin typeface="Arial" pitchFamily="34" charset="0"/>
                          <a:cs typeface="Arial" pitchFamily="34" charset="0"/>
                        </a:rPr>
                        <a:t>PM</a:t>
                      </a:r>
                      <a:r>
                        <a:rPr lang="en-US" sz="1800" baseline="-25000" dirty="0">
                          <a:latin typeface="Arial" pitchFamily="34" charset="0"/>
                          <a:cs typeface="Arial" pitchFamily="34" charset="0"/>
                        </a:rPr>
                        <a:t>0.25-2.5</a:t>
                      </a:r>
                      <a:r>
                        <a:rPr lang="en-US" sz="1800" baseline="0" dirty="0">
                          <a:latin typeface="Arial" pitchFamily="34" charset="0"/>
                          <a:cs typeface="Arial" pitchFamily="34" charset="0"/>
                        </a:rPr>
                        <a:t>, </a:t>
                      </a:r>
                    </a:p>
                    <a:p>
                      <a:pPr algn="ctr"/>
                      <a:r>
                        <a:rPr lang="en-US" sz="1800" baseline="0" dirty="0">
                          <a:latin typeface="Arial" pitchFamily="34" charset="0"/>
                          <a:cs typeface="Arial" pitchFamily="34" charset="0"/>
                        </a:rPr>
                        <a:t>PM</a:t>
                      </a:r>
                      <a:r>
                        <a:rPr lang="en-US" sz="1800" baseline="-25000" dirty="0">
                          <a:latin typeface="Arial" pitchFamily="34" charset="0"/>
                          <a:cs typeface="Arial" pitchFamily="34" charset="0"/>
                        </a:rPr>
                        <a:t>0.25</a:t>
                      </a:r>
                    </a:p>
                  </a:txBody>
                  <a:tcPr anchor="ctr"/>
                </a:tc>
                <a:tc>
                  <a:txBody>
                    <a:bodyPr/>
                    <a:lstStyle/>
                    <a:p>
                      <a:pPr algn="ctr"/>
                      <a:r>
                        <a:rPr lang="en-US" sz="1800" dirty="0">
                          <a:solidFill>
                            <a:srgbClr val="FFFF00"/>
                          </a:solidFill>
                          <a:latin typeface="Arial" pitchFamily="34" charset="0"/>
                          <a:cs typeface="Arial" pitchFamily="34" charset="0"/>
                        </a:rPr>
                        <a:t>OC, WSOC, PAHs (MW≤228)</a:t>
                      </a:r>
                    </a:p>
                  </a:txBody>
                  <a:tcPr anchor="ctr"/>
                </a:tc>
                <a:tc>
                  <a:txBody>
                    <a:bodyPr/>
                    <a:lstStyle/>
                    <a:p>
                      <a:pPr algn="ctr"/>
                      <a:r>
                        <a:rPr lang="en-US" sz="1800" dirty="0">
                          <a:latin typeface="Arial" pitchFamily="34" charset="0"/>
                          <a:cs typeface="Arial" pitchFamily="34" charset="0"/>
                        </a:rPr>
                        <a:t>Industrial/urban</a:t>
                      </a:r>
                      <a:r>
                        <a:rPr lang="en-US" sz="1800" baseline="0" dirty="0">
                          <a:latin typeface="Arial" pitchFamily="34" charset="0"/>
                          <a:cs typeface="Arial" pitchFamily="34" charset="0"/>
                        </a:rPr>
                        <a:t> (</a:t>
                      </a:r>
                      <a:r>
                        <a:rPr lang="en-US" sz="1800" dirty="0">
                          <a:latin typeface="Arial" pitchFamily="34" charset="0"/>
                          <a:cs typeface="Arial" pitchFamily="34" charset="0"/>
                        </a:rPr>
                        <a:t>Long</a:t>
                      </a:r>
                      <a:r>
                        <a:rPr lang="en-US" sz="1800" baseline="0" dirty="0">
                          <a:latin typeface="Arial" pitchFamily="34" charset="0"/>
                          <a:cs typeface="Arial" pitchFamily="34" charset="0"/>
                        </a:rPr>
                        <a:t> Beach/ LA, CA)</a:t>
                      </a:r>
                      <a:endParaRPr lang="en-US" sz="1800" dirty="0">
                        <a:latin typeface="Arial" pitchFamily="34" charset="0"/>
                        <a:cs typeface="Arial" pitchFamily="34" charset="0"/>
                      </a:endParaRPr>
                    </a:p>
                  </a:txBody>
                  <a:tcPr anchor="ctr"/>
                </a:tc>
                <a:tc>
                  <a:txBody>
                    <a:bodyPr/>
                    <a:lstStyle/>
                    <a:p>
                      <a:pPr algn="ctr"/>
                      <a:r>
                        <a:rPr lang="en-US" sz="1800" dirty="0">
                          <a:latin typeface="Arial" pitchFamily="34" charset="0"/>
                          <a:cs typeface="Arial" pitchFamily="34" charset="0"/>
                        </a:rPr>
                        <a:t>Hu et al. ,2008</a:t>
                      </a:r>
                    </a:p>
                  </a:txBody>
                  <a:tcPr anchor="ctr"/>
                </a:tc>
                <a:extLst>
                  <a:ext uri="{0D108BD9-81ED-4DB2-BD59-A6C34878D82A}">
                    <a16:rowId xmlns:a16="http://schemas.microsoft.com/office/drawing/2014/main" val="10005"/>
                  </a:ext>
                </a:extLst>
              </a:tr>
            </a:tbl>
          </a:graphicData>
        </a:graphic>
      </p:graphicFrame>
      <p:sp>
        <p:nvSpPr>
          <p:cNvPr id="2" name="Title 1"/>
          <p:cNvSpPr>
            <a:spLocks noGrp="1"/>
          </p:cNvSpPr>
          <p:nvPr>
            <p:ph type="title"/>
          </p:nvPr>
        </p:nvSpPr>
        <p:spPr>
          <a:xfrm>
            <a:off x="457200" y="0"/>
            <a:ext cx="8229600" cy="1143000"/>
          </a:xfrm>
        </p:spPr>
        <p:txBody>
          <a:bodyPr/>
          <a:lstStyle/>
          <a:p>
            <a:r>
              <a:rPr lang="en-US" dirty="0">
                <a:solidFill>
                  <a:schemeClr val="accent6">
                    <a:lumMod val="60000"/>
                    <a:lumOff val="40000"/>
                  </a:schemeClr>
                </a:solidFill>
                <a:latin typeface="Arial" pitchFamily="34" charset="0"/>
                <a:cs typeface="Arial" pitchFamily="34" charset="0"/>
              </a:rPr>
              <a:t>PM Chemistry and Toxicity</a:t>
            </a:r>
          </a:p>
        </p:txBody>
      </p:sp>
      <p:sp>
        <p:nvSpPr>
          <p:cNvPr id="3" name="TextBox 2"/>
          <p:cNvSpPr txBox="1"/>
          <p:nvPr/>
        </p:nvSpPr>
        <p:spPr>
          <a:xfrm>
            <a:off x="457200" y="5794744"/>
            <a:ext cx="8240232" cy="923330"/>
          </a:xfrm>
          <a:prstGeom prst="rect">
            <a:avLst/>
          </a:prstGeom>
          <a:noFill/>
          <a:ln w="12700">
            <a:solidFill>
              <a:schemeClr val="tx1"/>
            </a:solidFill>
          </a:ln>
        </p:spPr>
        <p:txBody>
          <a:bodyPr wrap="square" rtlCol="0">
            <a:spAutoFit/>
          </a:bodyPr>
          <a:lstStyle/>
          <a:p>
            <a:pPr algn="just"/>
            <a:r>
              <a:rPr lang="en-US" dirty="0">
                <a:latin typeface="Arial" pitchFamily="34" charset="0"/>
                <a:cs typeface="Arial" pitchFamily="34" charset="0"/>
              </a:rPr>
              <a:t>Ambient PM measurement in </a:t>
            </a:r>
            <a:r>
              <a:rPr lang="en-US" dirty="0">
                <a:solidFill>
                  <a:srgbClr val="FF0000"/>
                </a:solidFill>
                <a:latin typeface="Arial" pitchFamily="34" charset="0"/>
                <a:cs typeface="Arial" pitchFamily="34" charset="0"/>
              </a:rPr>
              <a:t>high time resolution</a:t>
            </a:r>
            <a:r>
              <a:rPr lang="en-US" dirty="0">
                <a:latin typeface="Arial" pitchFamily="34" charset="0"/>
                <a:cs typeface="Arial" pitchFamily="34" charset="0"/>
              </a:rPr>
              <a:t> becomes critical to identify the toxicologically relevant PM species, as well as the sources of these species.</a:t>
            </a:r>
          </a:p>
        </p:txBody>
      </p:sp>
      <p:sp>
        <p:nvSpPr>
          <p:cNvPr id="6" name="Down Arrow 5"/>
          <p:cNvSpPr/>
          <p:nvPr/>
        </p:nvSpPr>
        <p:spPr>
          <a:xfrm>
            <a:off x="4354031" y="5175839"/>
            <a:ext cx="446567" cy="4895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41715177"/>
      </p:ext>
    </p:extLst>
  </p:cSld>
  <p:clrMapOvr>
    <a:masterClrMapping/>
  </p:clrMapOvr>
  <mc:AlternateContent xmlns:mc="http://schemas.openxmlformats.org/markup-compatibility/2006" xmlns:p14="http://schemas.microsoft.com/office/powerpoint/2010/main">
    <mc:Choice Requires="p14">
      <p:transition spd="slow" p14:dur="2000" advTm="94447"/>
    </mc:Choice>
    <mc:Fallback xmlns="">
      <p:transition spd="slow" advTm="9444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84407"/>
            <a:ext cx="5869827" cy="4093428"/>
          </a:xfrm>
          <a:prstGeom prst="rect">
            <a:avLst/>
          </a:prstGeom>
          <a:noFill/>
        </p:spPr>
        <p:txBody>
          <a:bodyPr wrap="square" rtlCol="0">
            <a:spAutoFit/>
          </a:bodyPr>
          <a:lstStyle/>
          <a:p>
            <a:pPr marL="342900" indent="-342900">
              <a:buFont typeface="Arial" pitchFamily="34" charset="0"/>
              <a:buChar char="•"/>
            </a:pPr>
            <a:r>
              <a:rPr lang="en-US" sz="2000" dirty="0">
                <a:latin typeface="Arial" pitchFamily="34" charset="0"/>
                <a:cs typeface="Arial" pitchFamily="34" charset="0"/>
              </a:rPr>
              <a:t>Ion Selective Electrodes (ISEs) are routinely used for determining the concentration (</a:t>
            </a:r>
            <a:r>
              <a:rPr lang="en-US" sz="2000" i="1" dirty="0">
                <a:latin typeface="Arial" pitchFamily="34" charset="0"/>
                <a:cs typeface="Arial" pitchFamily="34" charset="0"/>
              </a:rPr>
              <a:t>technically the activity</a:t>
            </a:r>
            <a:r>
              <a:rPr lang="en-US" sz="2000" dirty="0">
                <a:latin typeface="Arial" pitchFamily="34" charset="0"/>
                <a:cs typeface="Arial" pitchFamily="34" charset="0"/>
              </a:rPr>
              <a:t>) of </a:t>
            </a:r>
            <a:r>
              <a:rPr lang="en-US" sz="2000" dirty="0">
                <a:solidFill>
                  <a:srgbClr val="FFFF00"/>
                </a:solidFill>
                <a:latin typeface="Arial" pitchFamily="34" charset="0"/>
                <a:cs typeface="Arial" pitchFamily="34" charset="0"/>
              </a:rPr>
              <a:t>selected ions in aqueous solutions.</a:t>
            </a:r>
          </a:p>
          <a:p>
            <a:pPr marL="342900" indent="-342900">
              <a:buFont typeface="Arial" pitchFamily="34" charset="0"/>
              <a:buChar char="•"/>
            </a:pPr>
            <a:endParaRPr lang="en-US" sz="2000" dirty="0">
              <a:latin typeface="Arial" pitchFamily="34" charset="0"/>
              <a:cs typeface="Arial" pitchFamily="34" charset="0"/>
            </a:endParaRPr>
          </a:p>
          <a:p>
            <a:pPr marL="342900" indent="-342900">
              <a:buFont typeface="Arial" pitchFamily="34" charset="0"/>
              <a:buChar char="•"/>
            </a:pPr>
            <a:r>
              <a:rPr lang="en-US" sz="2000" dirty="0">
                <a:latin typeface="Arial" pitchFamily="34" charset="0"/>
                <a:cs typeface="Arial" pitchFamily="34" charset="0"/>
              </a:rPr>
              <a:t>Relatively </a:t>
            </a:r>
            <a:r>
              <a:rPr lang="en-US" sz="2000" dirty="0">
                <a:solidFill>
                  <a:srgbClr val="FFFF00"/>
                </a:solidFill>
                <a:latin typeface="Arial" pitchFamily="34" charset="0"/>
                <a:cs typeface="Arial" pitchFamily="34" charset="0"/>
              </a:rPr>
              <a:t>inexpensive, simple to use</a:t>
            </a:r>
            <a:r>
              <a:rPr lang="en-US" sz="2000" dirty="0">
                <a:latin typeface="Arial" pitchFamily="34" charset="0"/>
                <a:cs typeface="Arial" pitchFamily="34" charset="0"/>
              </a:rPr>
              <a:t>, and mostly function linearly over many orders of magnitude of concentration.</a:t>
            </a:r>
          </a:p>
          <a:p>
            <a:pPr marL="342900" indent="-342900">
              <a:buFont typeface="Arial" pitchFamily="34" charset="0"/>
              <a:buChar char="•"/>
            </a:pPr>
            <a:endParaRPr lang="en-US" sz="2000" dirty="0">
              <a:latin typeface="Arial" pitchFamily="34" charset="0"/>
              <a:cs typeface="Arial" pitchFamily="34" charset="0"/>
            </a:endParaRPr>
          </a:p>
          <a:p>
            <a:pPr marL="342900" indent="-342900">
              <a:buFont typeface="Arial"/>
              <a:buChar char="•"/>
            </a:pPr>
            <a:r>
              <a:rPr lang="en-US" sz="2000" dirty="0">
                <a:solidFill>
                  <a:srgbClr val="FFFF00"/>
                </a:solidFill>
                <a:latin typeface="Arial" pitchFamily="34" charset="0"/>
                <a:cs typeface="Arial" pitchFamily="34" charset="0"/>
              </a:rPr>
              <a:t>Accurate measurement </a:t>
            </a:r>
            <a:r>
              <a:rPr lang="en-US" sz="2000" dirty="0">
                <a:latin typeface="Arial" pitchFamily="34" charset="0"/>
                <a:cs typeface="Arial" pitchFamily="34" charset="0"/>
              </a:rPr>
              <a:t>(within a measurement error of 2% typically) in a </a:t>
            </a:r>
            <a:r>
              <a:rPr lang="en-US" sz="2000" dirty="0">
                <a:solidFill>
                  <a:srgbClr val="FFFF00"/>
                </a:solidFill>
                <a:latin typeface="Arial" pitchFamily="34" charset="0"/>
                <a:cs typeface="Arial" pitchFamily="34" charset="0"/>
              </a:rPr>
              <a:t>very short response time </a:t>
            </a:r>
            <a:r>
              <a:rPr lang="en-US" sz="2000" dirty="0">
                <a:latin typeface="Arial" pitchFamily="34" charset="0"/>
                <a:cs typeface="Arial" pitchFamily="34" charset="0"/>
              </a:rPr>
              <a:t>(several seconds to several minutes). </a:t>
            </a:r>
          </a:p>
          <a:p>
            <a:endParaRPr lang="en-US" sz="2000" dirty="0">
              <a:latin typeface="Arial" pitchFamily="34" charset="0"/>
              <a:cs typeface="Arial" pitchFamily="34" charset="0"/>
            </a:endParaRPr>
          </a:p>
        </p:txBody>
      </p:sp>
      <p:sp>
        <p:nvSpPr>
          <p:cNvPr id="3" name="Title 2"/>
          <p:cNvSpPr>
            <a:spLocks noGrp="1"/>
          </p:cNvSpPr>
          <p:nvPr>
            <p:ph type="title"/>
          </p:nvPr>
        </p:nvSpPr>
        <p:spPr>
          <a:xfrm>
            <a:off x="457200" y="493368"/>
            <a:ext cx="8229600" cy="437461"/>
          </a:xfrm>
        </p:spPr>
        <p:txBody>
          <a:bodyPr>
            <a:noAutofit/>
          </a:bodyPr>
          <a:lstStyle/>
          <a:p>
            <a:r>
              <a:rPr lang="en-US" sz="2800" b="1" dirty="0">
                <a:solidFill>
                  <a:srgbClr val="C3D69B"/>
                </a:solidFill>
                <a:latin typeface="+mn-lt"/>
                <a:ea typeface="+mn-ea"/>
                <a:cs typeface="+mn-cs"/>
              </a:rPr>
              <a:t>Use of the On line sampler for near- continuous measurement of toxic metals </a:t>
            </a:r>
            <a:br>
              <a:rPr lang="en-US" sz="2800" b="1" dirty="0">
                <a:solidFill>
                  <a:srgbClr val="C3D69B"/>
                </a:solidFill>
                <a:latin typeface="+mn-lt"/>
                <a:ea typeface="+mn-ea"/>
                <a:cs typeface="+mn-cs"/>
              </a:rPr>
            </a:br>
            <a:r>
              <a:rPr lang="en-US" sz="2800" b="1" u="sng" dirty="0">
                <a:solidFill>
                  <a:schemeClr val="accent6">
                    <a:lumMod val="75000"/>
                  </a:schemeClr>
                </a:solidFill>
                <a:latin typeface="+mn-lt"/>
                <a:ea typeface="+mn-ea"/>
                <a:cs typeface="+mn-cs"/>
              </a:rPr>
              <a:t>Ion Selective Electrodes (ISE)</a:t>
            </a:r>
          </a:p>
        </p:txBody>
      </p:sp>
      <p:pic>
        <p:nvPicPr>
          <p:cNvPr id="7170" name="Picture 2" descr="http://www.idswater.com/Common/Exhib_3584/ion_selective_electrod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9827" y="2308603"/>
            <a:ext cx="2933700" cy="28575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574426" y="6528195"/>
            <a:ext cx="4569574" cy="307777"/>
          </a:xfrm>
          <a:prstGeom prst="rect">
            <a:avLst/>
          </a:prstGeom>
          <a:noFill/>
        </p:spPr>
        <p:txBody>
          <a:bodyPr wrap="square" rtlCol="0">
            <a:spAutoFit/>
          </a:bodyPr>
          <a:lstStyle/>
          <a:p>
            <a:r>
              <a:rPr lang="it-IT" sz="1400" i="1" dirty="0">
                <a:latin typeface="Arial" pitchFamily="34" charset="0"/>
                <a:cs typeface="Arial" pitchFamily="34" charset="0"/>
              </a:rPr>
              <a:t>Source: Ion selective electrodes, www.idswater.com</a:t>
            </a:r>
            <a:r>
              <a:rPr lang="en-US" sz="1400" i="1" dirty="0">
                <a:latin typeface="Arial" pitchFamily="34" charset="0"/>
                <a:cs typeface="Arial" pitchFamily="34" charset="0"/>
              </a:rPr>
              <a:t>.</a:t>
            </a:r>
          </a:p>
        </p:txBody>
      </p:sp>
    </p:spTree>
    <p:extLst>
      <p:ext uri="{BB962C8B-B14F-4D97-AF65-F5344CB8AC3E}">
        <p14:creationId xmlns:p14="http://schemas.microsoft.com/office/powerpoint/2010/main" val="3236175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0152"/>
            <a:ext cx="8229600" cy="64302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accent6">
                    <a:lumMod val="60000"/>
                    <a:lumOff val="40000"/>
                  </a:schemeClr>
                </a:solidFill>
              </a:rPr>
              <a:t>Field evaluation</a:t>
            </a:r>
          </a:p>
        </p:txBody>
      </p:sp>
      <p:sp>
        <p:nvSpPr>
          <p:cNvPr id="3" name="Content Placeholder 2"/>
          <p:cNvSpPr txBox="1">
            <a:spLocks/>
          </p:cNvSpPr>
          <p:nvPr/>
        </p:nvSpPr>
        <p:spPr>
          <a:xfrm>
            <a:off x="457200" y="623427"/>
            <a:ext cx="8229600" cy="5638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FFFF00"/>
                </a:solidFill>
              </a:rPr>
              <a:t>Continuity tests/ Unattended Sampling</a:t>
            </a:r>
          </a:p>
          <a:p>
            <a:pPr marL="400050" indent="0">
              <a:buNone/>
            </a:pPr>
            <a:r>
              <a:rPr lang="en-US" sz="2400" dirty="0"/>
              <a:t>Ambient PM at USC were continuously </a:t>
            </a:r>
            <a:r>
              <a:rPr lang="en-US" sz="2400" dirty="0">
                <a:solidFill>
                  <a:srgbClr val="FFFF00"/>
                </a:solidFill>
              </a:rPr>
              <a:t>collected over ~72 hrs period</a:t>
            </a:r>
          </a:p>
          <a:p>
            <a:pPr marL="914400" indent="-514350">
              <a:buFont typeface="Arial" pitchFamily="34" charset="0"/>
              <a:buNone/>
            </a:pPr>
            <a:endParaRPr lang="en-US" sz="2400" dirty="0"/>
          </a:p>
        </p:txBody>
      </p:sp>
      <p:pic>
        <p:nvPicPr>
          <p:cNvPr id="4" name="Picture 2"/>
          <p:cNvPicPr>
            <a:picLocks noChangeAspect="1" noChangeArrowheads="1"/>
          </p:cNvPicPr>
          <p:nvPr/>
        </p:nvPicPr>
        <p:blipFill>
          <a:blip r:embed="rId2" cstate="print"/>
          <a:srcRect/>
          <a:stretch>
            <a:fillRect/>
          </a:stretch>
        </p:blipFill>
        <p:spPr bwMode="auto">
          <a:xfrm>
            <a:off x="0" y="1982237"/>
            <a:ext cx="9144000" cy="3943689"/>
          </a:xfrm>
          <a:prstGeom prst="rect">
            <a:avLst/>
          </a:prstGeom>
          <a:noFill/>
          <a:ln w="9525">
            <a:noFill/>
            <a:miter lim="800000"/>
            <a:headEnd/>
            <a:tailEnd/>
          </a:ln>
          <a:effectLst/>
        </p:spPr>
      </p:pic>
      <p:sp>
        <p:nvSpPr>
          <p:cNvPr id="5" name="TextBox 4"/>
          <p:cNvSpPr txBox="1"/>
          <p:nvPr/>
        </p:nvSpPr>
        <p:spPr>
          <a:xfrm>
            <a:off x="457200" y="6022030"/>
            <a:ext cx="8077200" cy="1138773"/>
          </a:xfrm>
          <a:prstGeom prst="rect">
            <a:avLst/>
          </a:prstGeom>
          <a:noFill/>
        </p:spPr>
        <p:txBody>
          <a:bodyPr wrap="square" rtlCol="0">
            <a:spAutoFit/>
          </a:bodyPr>
          <a:lstStyle/>
          <a:p>
            <a:pPr>
              <a:buFont typeface="Arial" pitchFamily="34" charset="0"/>
              <a:buChar char="•"/>
            </a:pPr>
            <a:r>
              <a:rPr lang="en-US" sz="2400" dirty="0"/>
              <a:t>Number based collection efficiency = </a:t>
            </a:r>
            <a:r>
              <a:rPr lang="en-US" sz="2400" dirty="0">
                <a:solidFill>
                  <a:srgbClr val="FFFF00"/>
                </a:solidFill>
              </a:rPr>
              <a:t>98.8%</a:t>
            </a:r>
          </a:p>
          <a:p>
            <a:pPr>
              <a:buFont typeface="Arial" pitchFamily="34" charset="0"/>
              <a:buChar char="•"/>
            </a:pPr>
            <a:r>
              <a:rPr lang="en-US" sz="2000" i="1" dirty="0"/>
              <a:t>Gaps in OPS data due to software malfunction.</a:t>
            </a:r>
          </a:p>
          <a:p>
            <a:endParaRPr lang="en-US" sz="2400" dirty="0"/>
          </a:p>
        </p:txBody>
      </p:sp>
    </p:spTree>
    <p:extLst>
      <p:ext uri="{BB962C8B-B14F-4D97-AF65-F5344CB8AC3E}">
        <p14:creationId xmlns:p14="http://schemas.microsoft.com/office/powerpoint/2010/main" val="506800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3274" y="6199239"/>
            <a:ext cx="7700210" cy="461665"/>
          </a:xfrm>
          <a:prstGeom prst="rect">
            <a:avLst/>
          </a:prstGeom>
        </p:spPr>
        <p:txBody>
          <a:bodyPr wrap="square">
            <a:spAutoFit/>
          </a:bodyPr>
          <a:lstStyle/>
          <a:p>
            <a:pPr algn="ctr"/>
            <a:r>
              <a:rPr lang="en-US" sz="2400" dirty="0"/>
              <a:t>Figure 2 Schematic of </a:t>
            </a:r>
            <a:r>
              <a:rPr lang="en-US" sz="2400" dirty="0">
                <a:solidFill>
                  <a:srgbClr val="FFFF00"/>
                </a:solidFill>
              </a:rPr>
              <a:t>Cu on line measurement system</a:t>
            </a: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2600" y="117672"/>
            <a:ext cx="8079918" cy="5965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ounded Rectangle 1"/>
          <p:cNvSpPr/>
          <p:nvPr/>
        </p:nvSpPr>
        <p:spPr>
          <a:xfrm>
            <a:off x="1147962" y="3687720"/>
            <a:ext cx="6875556" cy="1843861"/>
          </a:xfrm>
          <a:prstGeom prst="roundRect">
            <a:avLst/>
          </a:prstGeom>
          <a:gradFill flip="none" rotWithShape="1">
            <a:gsLst>
              <a:gs pos="0">
                <a:schemeClr val="accent1">
                  <a:shade val="51000"/>
                  <a:satMod val="130000"/>
                  <a:alpha val="23000"/>
                </a:schemeClr>
              </a:gs>
              <a:gs pos="80000">
                <a:schemeClr val="accent1">
                  <a:shade val="93000"/>
                  <a:satMod val="130000"/>
                  <a:alpha val="23000"/>
                </a:schemeClr>
              </a:gs>
              <a:gs pos="100000">
                <a:schemeClr val="accent1">
                  <a:shade val="94000"/>
                  <a:satMod val="135000"/>
                  <a:alpha val="2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1147962" y="219798"/>
            <a:ext cx="456742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On Line PM-Bound  Copper (Cu)Monitor</a:t>
            </a:r>
          </a:p>
        </p:txBody>
      </p:sp>
    </p:spTree>
    <p:extLst>
      <p:ext uri="{BB962C8B-B14F-4D97-AF65-F5344CB8AC3E}">
        <p14:creationId xmlns:p14="http://schemas.microsoft.com/office/powerpoint/2010/main" val="3057161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692" y="5865414"/>
            <a:ext cx="7767053" cy="769441"/>
          </a:xfrm>
          <a:prstGeom prst="rect">
            <a:avLst/>
          </a:prstGeom>
        </p:spPr>
        <p:txBody>
          <a:bodyPr wrap="square">
            <a:spAutoFit/>
          </a:bodyPr>
          <a:lstStyle/>
          <a:p>
            <a:r>
              <a:rPr lang="en-US" sz="2200" dirty="0">
                <a:solidFill>
                  <a:srgbClr val="FFFF00"/>
                </a:solidFill>
              </a:rPr>
              <a:t>Overall very good agreement between cupric ISE and ICP-MS measurements were observed (</a:t>
            </a:r>
            <a:r>
              <a:rPr lang="en-US" sz="2200" dirty="0">
                <a:solidFill>
                  <a:schemeClr val="tx1">
                    <a:lumMod val="85000"/>
                  </a:schemeClr>
                </a:solidFill>
              </a:rPr>
              <a:t>R</a:t>
            </a:r>
            <a:r>
              <a:rPr lang="en-US" sz="2200" baseline="30000" dirty="0">
                <a:solidFill>
                  <a:schemeClr val="tx1">
                    <a:lumMod val="85000"/>
                  </a:schemeClr>
                </a:solidFill>
              </a:rPr>
              <a:t>2</a:t>
            </a:r>
            <a:r>
              <a:rPr lang="en-US" sz="2200" dirty="0">
                <a:solidFill>
                  <a:schemeClr val="tx1">
                    <a:lumMod val="85000"/>
                  </a:schemeClr>
                </a:solidFill>
              </a:rPr>
              <a:t> &gt; 0.87 in both comparisons</a:t>
            </a:r>
            <a:r>
              <a:rPr lang="en-US" sz="2200" dirty="0">
                <a:solidFill>
                  <a:srgbClr val="FFFF00"/>
                </a:solidFill>
              </a:rPr>
              <a:t>). </a:t>
            </a:r>
          </a:p>
        </p:txBody>
      </p:sp>
      <p:sp>
        <p:nvSpPr>
          <p:cNvPr id="8" name="Content Placeholder 2"/>
          <p:cNvSpPr txBox="1">
            <a:spLocks/>
          </p:cNvSpPr>
          <p:nvPr/>
        </p:nvSpPr>
        <p:spPr>
          <a:xfrm>
            <a:off x="457200" y="223430"/>
            <a:ext cx="8229600" cy="575533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rgbClr val="FFFF00"/>
                </a:solidFill>
              </a:rPr>
              <a:t>Comparison between Cupric ISE and ICP-MS analysis of off line filter samples</a:t>
            </a:r>
            <a:endParaRPr lang="en-US" sz="1800" dirty="0">
              <a:solidFill>
                <a:srgbClr val="FFFF00"/>
              </a:solidFill>
            </a:endParaRPr>
          </a:p>
          <a:p>
            <a:pPr marL="914400" indent="-514350">
              <a:buFont typeface="Arial" pitchFamily="34" charset="0"/>
              <a:buNone/>
            </a:pPr>
            <a:endParaRPr lang="en-US" sz="18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60247" y="1352858"/>
            <a:ext cx="4259077" cy="4275979"/>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4363" y="1352858"/>
            <a:ext cx="4259076" cy="4275979"/>
          </a:xfrm>
          <a:prstGeom prst="rect">
            <a:avLst/>
          </a:prstGeom>
        </p:spPr>
      </p:pic>
      <p:sp>
        <p:nvSpPr>
          <p:cNvPr id="12" name="TextBox 11"/>
          <p:cNvSpPr txBox="1"/>
          <p:nvPr/>
        </p:nvSpPr>
        <p:spPr>
          <a:xfrm>
            <a:off x="1845733" y="1344391"/>
            <a:ext cx="933974" cy="369332"/>
          </a:xfrm>
          <a:prstGeom prst="rect">
            <a:avLst/>
          </a:prstGeom>
          <a:noFill/>
        </p:spPr>
        <p:txBody>
          <a:bodyPr wrap="none" rtlCol="0">
            <a:spAutoFit/>
          </a:bodyPr>
          <a:lstStyle/>
          <a:p>
            <a:r>
              <a:rPr lang="en-US" dirty="0">
                <a:solidFill>
                  <a:srgbClr val="0070C0"/>
                </a:solidFill>
              </a:rPr>
              <a:t>Total Cu</a:t>
            </a:r>
          </a:p>
        </p:txBody>
      </p:sp>
      <p:sp>
        <p:nvSpPr>
          <p:cNvPr id="13" name="TextBox 12"/>
          <p:cNvSpPr txBox="1"/>
          <p:nvPr/>
        </p:nvSpPr>
        <p:spPr>
          <a:xfrm>
            <a:off x="5981314" y="1359515"/>
            <a:ext cx="1805494" cy="369332"/>
          </a:xfrm>
          <a:prstGeom prst="rect">
            <a:avLst/>
          </a:prstGeom>
          <a:noFill/>
        </p:spPr>
        <p:txBody>
          <a:bodyPr wrap="none" rtlCol="0">
            <a:spAutoFit/>
          </a:bodyPr>
          <a:lstStyle/>
          <a:p>
            <a:r>
              <a:rPr lang="en-US" dirty="0">
                <a:solidFill>
                  <a:srgbClr val="0070C0"/>
                </a:solidFill>
              </a:rPr>
              <a:t>Water-soluble Cu</a:t>
            </a:r>
          </a:p>
        </p:txBody>
      </p:sp>
    </p:spTree>
    <p:extLst>
      <p:ext uri="{BB962C8B-B14F-4D97-AF65-F5344CB8AC3E}">
        <p14:creationId xmlns:p14="http://schemas.microsoft.com/office/powerpoint/2010/main" val="3993360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5787"/>
            <a:ext cx="8229600" cy="792162"/>
          </a:xfrm>
          <a:prstGeom prst="rect">
            <a:avLst/>
          </a:prstGeom>
        </p:spPr>
        <p:txBody>
          <a:bodyPr vert="horz" lIns="91440" tIns="45720" rIns="91440" bIns="45720" rtlCol="0" anchor="ctr">
            <a:noAutofit/>
          </a:bodyPr>
          <a:lstStyle>
            <a:defPPr>
              <a:defRPr lang="en-US"/>
            </a:defPPr>
            <a:lvl1pPr algn="ctr">
              <a:spcBef>
                <a:spcPct val="0"/>
              </a:spcBef>
              <a:buNone/>
              <a:defRPr sz="2800" b="1">
                <a:solidFill>
                  <a:srgbClr val="C3D69B"/>
                </a:solidFill>
              </a:defRPr>
            </a:lvl1pPr>
          </a:lstStyle>
          <a:p>
            <a:r>
              <a:rPr lang="en-US" dirty="0">
                <a:solidFill>
                  <a:srgbClr val="EEECE1"/>
                </a:solidFill>
              </a:rPr>
              <a:t>Field evaluation</a:t>
            </a:r>
          </a:p>
        </p:txBody>
      </p:sp>
      <p:sp>
        <p:nvSpPr>
          <p:cNvPr id="3" name="Content Placeholder 2"/>
          <p:cNvSpPr txBox="1">
            <a:spLocks/>
          </p:cNvSpPr>
          <p:nvPr/>
        </p:nvSpPr>
        <p:spPr>
          <a:xfrm>
            <a:off x="457200" y="622075"/>
            <a:ext cx="8229600" cy="575533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FFFF00"/>
                </a:solidFill>
              </a:rPr>
              <a:t>Comparison between filter and slurry samples</a:t>
            </a:r>
            <a:endParaRPr lang="en-US" sz="1800" dirty="0">
              <a:solidFill>
                <a:srgbClr val="FFFF00"/>
              </a:solidFill>
            </a:endParaRPr>
          </a:p>
          <a:p>
            <a:pPr marL="914400" indent="-514350">
              <a:buFont typeface="Arial" pitchFamily="34" charset="0"/>
              <a:buNone/>
            </a:pPr>
            <a:endParaRPr lang="en-US" sz="1800" dirty="0"/>
          </a:p>
        </p:txBody>
      </p:sp>
      <p:pic>
        <p:nvPicPr>
          <p:cNvPr id="5" name="Picture 4"/>
          <p:cNvPicPr/>
          <p:nvPr/>
        </p:nvPicPr>
        <p:blipFill>
          <a:blip r:embed="rId2" cstate="email">
            <a:extLst>
              <a:ext uri="{28A0092B-C50C-407E-A947-70E740481C1C}">
                <a14:useLocalDpi xmlns:a14="http://schemas.microsoft.com/office/drawing/2010/main" val="0"/>
              </a:ext>
            </a:extLst>
          </a:blip>
          <a:stretch>
            <a:fillRect/>
          </a:stretch>
        </p:blipFill>
        <p:spPr>
          <a:xfrm>
            <a:off x="607634" y="1181101"/>
            <a:ext cx="8079166" cy="4765424"/>
          </a:xfrm>
          <a:prstGeom prst="rect">
            <a:avLst/>
          </a:prstGeom>
        </p:spPr>
      </p:pic>
      <p:sp>
        <p:nvSpPr>
          <p:cNvPr id="7" name="Rectangle 6"/>
          <p:cNvSpPr/>
          <p:nvPr/>
        </p:nvSpPr>
        <p:spPr>
          <a:xfrm>
            <a:off x="269875" y="6073525"/>
            <a:ext cx="7821899" cy="461665"/>
          </a:xfrm>
          <a:prstGeom prst="rect">
            <a:avLst/>
          </a:prstGeom>
        </p:spPr>
        <p:txBody>
          <a:bodyPr wrap="square">
            <a:spAutoFit/>
          </a:bodyPr>
          <a:lstStyle/>
          <a:p>
            <a:r>
              <a:rPr lang="en-US" sz="2400" dirty="0">
                <a:solidFill>
                  <a:srgbClr val="FFFF00"/>
                </a:solidFill>
              </a:rPr>
              <a:t>The median slurry vs filter concentration ratio :  </a:t>
            </a:r>
            <a:r>
              <a:rPr lang="en-US" sz="2400" b="1" u="sng" dirty="0">
                <a:solidFill>
                  <a:srgbClr val="EEECE1"/>
                </a:solidFill>
              </a:rPr>
              <a:t>1.02 ± 0.12 </a:t>
            </a:r>
          </a:p>
        </p:txBody>
      </p:sp>
      <p:sp>
        <p:nvSpPr>
          <p:cNvPr id="8" name="TextBox 7"/>
          <p:cNvSpPr txBox="1"/>
          <p:nvPr/>
        </p:nvSpPr>
        <p:spPr>
          <a:xfrm>
            <a:off x="1501142" y="1224938"/>
            <a:ext cx="6590632" cy="369332"/>
          </a:xfrm>
          <a:prstGeom prst="rect">
            <a:avLst/>
          </a:prstGeom>
          <a:noFill/>
        </p:spPr>
        <p:txBody>
          <a:bodyPr wrap="square" rtlCol="0">
            <a:spAutoFit/>
          </a:bodyPr>
          <a:lstStyle/>
          <a:p>
            <a:pPr algn="ctr"/>
            <a:r>
              <a:rPr lang="en-US" dirty="0">
                <a:solidFill>
                  <a:srgbClr val="0000FF"/>
                </a:solidFill>
              </a:rPr>
              <a:t>Total Elements- Slurry vs Filter </a:t>
            </a:r>
          </a:p>
        </p:txBody>
      </p:sp>
    </p:spTree>
    <p:extLst>
      <p:ext uri="{BB962C8B-B14F-4D97-AF65-F5344CB8AC3E}">
        <p14:creationId xmlns:p14="http://schemas.microsoft.com/office/powerpoint/2010/main" val="604643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3"/>
          <p:cNvSpPr>
            <a:spLocks noChangeArrowheads="1"/>
          </p:cNvSpPr>
          <p:nvPr/>
        </p:nvSpPr>
        <p:spPr bwMode="auto">
          <a:xfrm>
            <a:off x="457200" y="19050"/>
            <a:ext cx="8610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dirty="0"/>
              <a:t>The Global Toll of Fine Particulate Matter- </a:t>
            </a:r>
            <a:r>
              <a:rPr lang="en-US" sz="2000" u="sng" dirty="0">
                <a:solidFill>
                  <a:srgbClr val="FFFF00"/>
                </a:solidFill>
              </a:rPr>
              <a:t>Excess Mortality </a:t>
            </a:r>
            <a:r>
              <a:rPr lang="en-US" sz="2000" dirty="0">
                <a:solidFill>
                  <a:srgbClr val="FF0000"/>
                </a:solidFill>
              </a:rPr>
              <a:t>per year per 100 km</a:t>
            </a:r>
            <a:r>
              <a:rPr lang="en-US" sz="2000" baseline="30000" dirty="0">
                <a:solidFill>
                  <a:srgbClr val="FF0000"/>
                </a:solidFill>
              </a:rPr>
              <a:t>2</a:t>
            </a:r>
          </a:p>
          <a:p>
            <a:r>
              <a:rPr lang="en-US" sz="2000" i="1" dirty="0">
                <a:solidFill>
                  <a:schemeClr val="accent6">
                    <a:lumMod val="60000"/>
                    <a:lumOff val="40000"/>
                  </a:schemeClr>
                </a:solidFill>
              </a:rPr>
              <a:t>Source: NASA </a:t>
            </a:r>
            <a:r>
              <a:rPr lang="en-US" sz="2000" i="1" dirty="0">
                <a:solidFill>
                  <a:schemeClr val="accent1">
                    <a:lumMod val="60000"/>
                    <a:lumOff val="40000"/>
                  </a:schemeClr>
                </a:solidFill>
                <a:hlinkClick r:id="rId3"/>
              </a:rPr>
              <a:t>http://earthobservatory.nasa.gov/IOTD/view.php?id=82087&amp;eocn=home&amp;eoci=iotd_title</a:t>
            </a:r>
            <a:r>
              <a:rPr lang="en-US" sz="2000" i="1" dirty="0">
                <a:solidFill>
                  <a:schemeClr val="accent1">
                    <a:lumMod val="60000"/>
                    <a:lumOff val="40000"/>
                  </a:schemeClr>
                </a:solidFill>
              </a:rPr>
              <a:t> </a:t>
            </a:r>
          </a:p>
        </p:txBody>
      </p:sp>
      <p:pic>
        <p:nvPicPr>
          <p:cNvPr id="5017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73800"/>
            <a:ext cx="91440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58975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1" y="5392339"/>
            <a:ext cx="8106698" cy="1446550"/>
          </a:xfrm>
          <a:prstGeom prst="rect">
            <a:avLst/>
          </a:prstGeom>
        </p:spPr>
        <p:txBody>
          <a:bodyPr wrap="square">
            <a:spAutoFit/>
          </a:bodyPr>
          <a:lstStyle/>
          <a:p>
            <a:pPr marL="342900" indent="-342900">
              <a:buFont typeface="Arial" pitchFamily="34" charset="0"/>
              <a:buChar char="•"/>
            </a:pPr>
            <a:r>
              <a:rPr lang="en-US" sz="2200" dirty="0"/>
              <a:t>Samples were collected/measured every 3-4 hours.</a:t>
            </a:r>
          </a:p>
          <a:p>
            <a:pPr marL="342900" indent="-342900">
              <a:buFont typeface="Arial" pitchFamily="34" charset="0"/>
              <a:buChar char="•"/>
            </a:pPr>
            <a:r>
              <a:rPr lang="en-US" sz="2200" dirty="0"/>
              <a:t>Automated sample collection, measurement and system rinsing.</a:t>
            </a:r>
          </a:p>
          <a:p>
            <a:pPr marL="342900" indent="-342900">
              <a:buFont typeface="Arial" pitchFamily="34" charset="0"/>
              <a:buChar char="•"/>
            </a:pPr>
            <a:r>
              <a:rPr lang="en-US" sz="2200" dirty="0">
                <a:solidFill>
                  <a:srgbClr val="FFFF00"/>
                </a:solidFill>
              </a:rPr>
              <a:t>Excellent performance for 5 consecutive days of unattended sampling.</a:t>
            </a:r>
          </a:p>
        </p:txBody>
      </p:sp>
      <p:sp>
        <p:nvSpPr>
          <p:cNvPr id="8" name="Content Placeholder 2"/>
          <p:cNvSpPr txBox="1">
            <a:spLocks/>
          </p:cNvSpPr>
          <p:nvPr/>
        </p:nvSpPr>
        <p:spPr>
          <a:xfrm>
            <a:off x="301625" y="95693"/>
            <a:ext cx="8385175" cy="63499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FFFF00"/>
                </a:solidFill>
              </a:rPr>
              <a:t>Continuous system operation</a:t>
            </a:r>
            <a:endParaRPr lang="en-US" sz="1800" dirty="0">
              <a:solidFill>
                <a:srgbClr val="FFFF00"/>
              </a:solidFill>
            </a:endParaRPr>
          </a:p>
          <a:p>
            <a:pPr marL="914400" indent="-514350">
              <a:buFont typeface="Arial" pitchFamily="34" charset="0"/>
              <a:buNone/>
            </a:pPr>
            <a:endParaRPr lang="en-US" sz="1800" dirty="0"/>
          </a:p>
        </p:txBody>
      </p:sp>
      <p:pic>
        <p:nvPicPr>
          <p:cNvPr id="11" name="Picture 10"/>
          <p:cNvPicPr/>
          <p:nvPr/>
        </p:nvPicPr>
        <p:blipFill>
          <a:blip r:embed="rId2" cstate="email">
            <a:extLst>
              <a:ext uri="{28A0092B-C50C-407E-A947-70E740481C1C}">
                <a14:useLocalDpi xmlns:a14="http://schemas.microsoft.com/office/drawing/2010/main" val="0"/>
              </a:ext>
            </a:extLst>
          </a:blip>
          <a:stretch>
            <a:fillRect/>
          </a:stretch>
        </p:blipFill>
        <p:spPr>
          <a:xfrm>
            <a:off x="137311" y="623797"/>
            <a:ext cx="8549490" cy="4699897"/>
          </a:xfrm>
          <a:prstGeom prst="rect">
            <a:avLst/>
          </a:prstGeom>
        </p:spPr>
      </p:pic>
    </p:spTree>
    <p:extLst>
      <p:ext uri="{BB962C8B-B14F-4D97-AF65-F5344CB8AC3E}">
        <p14:creationId xmlns:p14="http://schemas.microsoft.com/office/powerpoint/2010/main" val="1947635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0134" y="598117"/>
            <a:ext cx="8480069" cy="5792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3"/>
          <p:cNvSpPr>
            <a:spLocks noGrp="1"/>
          </p:cNvSpPr>
          <p:nvPr>
            <p:ph type="title"/>
          </p:nvPr>
        </p:nvSpPr>
        <p:spPr>
          <a:xfrm>
            <a:off x="74708" y="34555"/>
            <a:ext cx="8229600" cy="563562"/>
          </a:xfrm>
        </p:spPr>
        <p:txBody>
          <a:bodyPr>
            <a:noAutofit/>
          </a:bodyPr>
          <a:lstStyle/>
          <a:p>
            <a:r>
              <a:rPr lang="en-US" sz="2400" dirty="0">
                <a:solidFill>
                  <a:srgbClr val="FFFF00"/>
                </a:solidFill>
              </a:rPr>
              <a:t>System configuration for on line measurements of Fe, Cr and Mn</a:t>
            </a:r>
          </a:p>
        </p:txBody>
      </p:sp>
      <p:sp>
        <p:nvSpPr>
          <p:cNvPr id="2" name="Rounded Rectangle 1"/>
          <p:cNvSpPr/>
          <p:nvPr/>
        </p:nvSpPr>
        <p:spPr>
          <a:xfrm>
            <a:off x="311286" y="4194394"/>
            <a:ext cx="7993022" cy="2145739"/>
          </a:xfrm>
          <a:prstGeom prst="roundRect">
            <a:avLst/>
          </a:prstGeom>
          <a:gradFill flip="none" rotWithShape="1">
            <a:gsLst>
              <a:gs pos="0">
                <a:schemeClr val="accent3">
                  <a:shade val="51000"/>
                  <a:satMod val="130000"/>
                  <a:alpha val="22000"/>
                </a:schemeClr>
              </a:gs>
              <a:gs pos="80000">
                <a:schemeClr val="accent3">
                  <a:shade val="93000"/>
                  <a:satMod val="130000"/>
                  <a:alpha val="22000"/>
                </a:schemeClr>
              </a:gs>
              <a:gs pos="100000">
                <a:schemeClr val="accent3">
                  <a:shade val="94000"/>
                  <a:satMod val="135000"/>
                  <a:alpha val="22000"/>
                </a:schemeClr>
              </a:gs>
            </a:gsLst>
            <a:lin ang="16200000" scaled="0"/>
            <a:tileRec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0211658"/>
              </p:ext>
            </p:extLst>
          </p:nvPr>
        </p:nvGraphicFramePr>
        <p:xfrm>
          <a:off x="6762355" y="4387351"/>
          <a:ext cx="2381645" cy="1647920"/>
        </p:xfrm>
        <a:graphic>
          <a:graphicData uri="http://schemas.openxmlformats.org/drawingml/2006/table">
            <a:tbl>
              <a:tblPr firstRow="1" firstCol="1" lastRow="1" lastCol="1" bandRow="1" bandCol="1">
                <a:tableStyleId>{327F97BB-C833-4FB7-BDE5-3F7075034690}</a:tableStyleId>
              </a:tblPr>
              <a:tblGrid>
                <a:gridCol w="1016463">
                  <a:extLst>
                    <a:ext uri="{9D8B030D-6E8A-4147-A177-3AD203B41FA5}">
                      <a16:colId xmlns:a16="http://schemas.microsoft.com/office/drawing/2014/main" val="20000"/>
                    </a:ext>
                  </a:extLst>
                </a:gridCol>
                <a:gridCol w="1365182">
                  <a:extLst>
                    <a:ext uri="{9D8B030D-6E8A-4147-A177-3AD203B41FA5}">
                      <a16:colId xmlns:a16="http://schemas.microsoft.com/office/drawing/2014/main" val="20001"/>
                    </a:ext>
                  </a:extLst>
                </a:gridCol>
              </a:tblGrid>
              <a:tr h="309880">
                <a:tc>
                  <a:txBody>
                    <a:bodyPr/>
                    <a:lstStyle/>
                    <a:p>
                      <a:pPr marL="45720" marR="0" algn="ctr">
                        <a:spcBef>
                          <a:spcPts val="0"/>
                        </a:spcBef>
                        <a:spcAft>
                          <a:spcPts val="0"/>
                        </a:spcAft>
                      </a:pPr>
                      <a:r>
                        <a:rPr lang="en-US" sz="1600" dirty="0">
                          <a:solidFill>
                            <a:srgbClr val="FF0000"/>
                          </a:solidFill>
                          <a:effectLst/>
                        </a:rPr>
                        <a:t>Species</a:t>
                      </a:r>
                      <a:endParaRPr lang="en-US" sz="1600" b="1" dirty="0">
                        <a:solidFill>
                          <a:srgbClr val="FF0000"/>
                        </a:solidFill>
                        <a:effectLst/>
                        <a:latin typeface="Arial" pitchFamily="34" charset="0"/>
                        <a:ea typeface="Times"/>
                        <a:cs typeface="Arial" pitchFamily="34" charset="0"/>
                      </a:endParaRPr>
                    </a:p>
                  </a:txBody>
                  <a:tcPr marL="68580" marR="68580" marT="0" marB="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600" dirty="0">
                          <a:solidFill>
                            <a:srgbClr val="FF0000"/>
                          </a:solidFill>
                          <a:effectLst/>
                        </a:rPr>
                        <a:t>Ligand</a:t>
                      </a:r>
                      <a:endParaRPr lang="en-US" sz="1600" b="1" dirty="0">
                        <a:solidFill>
                          <a:srgbClr val="FF0000"/>
                        </a:solidFill>
                        <a:effectLst/>
                        <a:latin typeface="Arial" pitchFamily="34" charset="0"/>
                        <a:ea typeface="Times"/>
                        <a:cs typeface="Arial" pitchFamily="34" charset="0"/>
                      </a:endParaRPr>
                    </a:p>
                  </a:txBody>
                  <a:tcPr marL="68580" marR="68580" marT="0" marB="0">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14080">
                <a:tc>
                  <a:txBody>
                    <a:bodyPr/>
                    <a:lstStyle/>
                    <a:p>
                      <a:pPr marL="0" marR="0" algn="ctr">
                        <a:spcBef>
                          <a:spcPts val="0"/>
                        </a:spcBef>
                        <a:spcAft>
                          <a:spcPts val="0"/>
                        </a:spcAft>
                      </a:pPr>
                      <a:r>
                        <a:rPr lang="en-US" sz="1600" dirty="0">
                          <a:effectLst/>
                        </a:rPr>
                        <a:t>Cr (VI)</a:t>
                      </a:r>
                      <a:endParaRPr lang="en-US" sz="1600" dirty="0">
                        <a:solidFill>
                          <a:srgbClr val="FF0000"/>
                        </a:solidFill>
                        <a:effectLst/>
                        <a:latin typeface="Arial" pitchFamily="34" charset="0"/>
                        <a:ea typeface="Times"/>
                        <a:cs typeface="Arial"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Diphenylcarbazide </a:t>
                      </a:r>
                      <a:endParaRPr lang="en-US" sz="1600" dirty="0">
                        <a:solidFill>
                          <a:srgbClr val="FF0000"/>
                        </a:solidFill>
                        <a:effectLst/>
                        <a:latin typeface="Arial" pitchFamily="34" charset="0"/>
                        <a:ea typeface="Times"/>
                        <a:cs typeface="Arial"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09880">
                <a:tc>
                  <a:txBody>
                    <a:bodyPr/>
                    <a:lstStyle/>
                    <a:p>
                      <a:pPr marL="0" marR="0" algn="ctr">
                        <a:spcBef>
                          <a:spcPts val="0"/>
                        </a:spcBef>
                        <a:spcAft>
                          <a:spcPts val="0"/>
                        </a:spcAft>
                      </a:pPr>
                      <a:r>
                        <a:rPr lang="en-US" sz="1600" dirty="0">
                          <a:effectLst/>
                        </a:rPr>
                        <a:t>Fe II (III)</a:t>
                      </a:r>
                      <a:endParaRPr lang="en-US" sz="1600" dirty="0">
                        <a:solidFill>
                          <a:srgbClr val="FF0000"/>
                        </a:solidFill>
                        <a:effectLst/>
                        <a:latin typeface="Arial" pitchFamily="34" charset="0"/>
                        <a:ea typeface="Times"/>
                        <a:cs typeface="Arial"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Ferrozine</a:t>
                      </a:r>
                      <a:endParaRPr lang="en-US" sz="1600" dirty="0">
                        <a:solidFill>
                          <a:srgbClr val="FF0000"/>
                        </a:solidFill>
                        <a:effectLst/>
                        <a:latin typeface="Arial" pitchFamily="34" charset="0"/>
                        <a:ea typeface="Times"/>
                        <a:cs typeface="Arial"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14080">
                <a:tc>
                  <a:txBody>
                    <a:bodyPr/>
                    <a:lstStyle/>
                    <a:p>
                      <a:pPr marL="0" marR="0" algn="ctr">
                        <a:spcBef>
                          <a:spcPts val="0"/>
                        </a:spcBef>
                        <a:spcAft>
                          <a:spcPts val="0"/>
                        </a:spcAft>
                      </a:pPr>
                      <a:r>
                        <a:rPr lang="en-US" sz="1600" dirty="0">
                          <a:effectLst/>
                        </a:rPr>
                        <a:t>Mn II</a:t>
                      </a:r>
                      <a:endParaRPr lang="en-US" sz="1600" dirty="0">
                        <a:solidFill>
                          <a:srgbClr val="FF0000"/>
                        </a:solidFill>
                        <a:effectLst/>
                        <a:latin typeface="Arial" pitchFamily="34" charset="0"/>
                        <a:ea typeface="Times"/>
                        <a:cs typeface="Arial"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Formaldoxine</a:t>
                      </a:r>
                      <a:r>
                        <a:rPr lang="en-US" sz="1600" baseline="0" dirty="0">
                          <a:effectLst/>
                        </a:rPr>
                        <a:t> (FAD)</a:t>
                      </a:r>
                      <a:endParaRPr lang="en-US" sz="1600" dirty="0">
                        <a:solidFill>
                          <a:srgbClr val="FF0000"/>
                        </a:solidFill>
                        <a:effectLst/>
                        <a:latin typeface="Arial" pitchFamily="34" charset="0"/>
                        <a:ea typeface="Times"/>
                        <a:cs typeface="Arial" pitchFamily="34" charset="0"/>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cxnSp>
        <p:nvCxnSpPr>
          <p:cNvPr id="7" name="Straight Connector 6"/>
          <p:cNvCxnSpPr/>
          <p:nvPr/>
        </p:nvCxnSpPr>
        <p:spPr>
          <a:xfrm>
            <a:off x="5190067" y="6223000"/>
            <a:ext cx="1955800" cy="8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145867" y="6035271"/>
            <a:ext cx="0" cy="196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2277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6326981"/>
            <a:ext cx="8229600" cy="1706563"/>
          </a:xfrm>
        </p:spPr>
        <p:txBody>
          <a:bodyPr>
            <a:normAutofit/>
          </a:bodyPr>
          <a:lstStyle/>
          <a:p>
            <a:pPr marL="0" indent="0">
              <a:buNone/>
            </a:pPr>
            <a:r>
              <a:rPr lang="en-US" sz="2400" dirty="0"/>
              <a:t>Very good agreement between off-line  ICPMS and online data </a:t>
            </a:r>
          </a:p>
        </p:txBody>
      </p:sp>
      <p:graphicFrame>
        <p:nvGraphicFramePr>
          <p:cNvPr id="7" name="Chart 6"/>
          <p:cNvGraphicFramePr>
            <a:graphicFrameLocks/>
          </p:cNvGraphicFramePr>
          <p:nvPr>
            <p:extLst>
              <p:ext uri="{D42A27DB-BD31-4B8C-83A1-F6EECF244321}">
                <p14:modId xmlns:p14="http://schemas.microsoft.com/office/powerpoint/2010/main" val="310192257"/>
              </p:ext>
            </p:extLst>
          </p:nvPr>
        </p:nvGraphicFramePr>
        <p:xfrm>
          <a:off x="152400" y="292099"/>
          <a:ext cx="4114800" cy="2962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979757935"/>
              </p:ext>
            </p:extLst>
          </p:nvPr>
        </p:nvGraphicFramePr>
        <p:xfrm>
          <a:off x="4495800" y="228600"/>
          <a:ext cx="4191000" cy="31051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3834549995"/>
              </p:ext>
            </p:extLst>
          </p:nvPr>
        </p:nvGraphicFramePr>
        <p:xfrm>
          <a:off x="1565275" y="3520281"/>
          <a:ext cx="4267200" cy="28067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10890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6798" y="4915490"/>
            <a:ext cx="8681493" cy="1785104"/>
          </a:xfrm>
          <a:prstGeom prst="rect">
            <a:avLst/>
          </a:prstGeom>
        </p:spPr>
        <p:txBody>
          <a:bodyPr wrap="square">
            <a:spAutoFit/>
          </a:bodyPr>
          <a:lstStyle/>
          <a:p>
            <a:endParaRPr lang="en-US" sz="2200" dirty="0"/>
          </a:p>
          <a:p>
            <a:r>
              <a:rPr lang="en-US" sz="2200" dirty="0">
                <a:solidFill>
                  <a:srgbClr val="FFFF00"/>
                </a:solidFill>
              </a:rPr>
              <a:t>Higher ROS with impactor/ on line sampler</a:t>
            </a:r>
          </a:p>
          <a:p>
            <a:endParaRPr lang="en-US" sz="2200" dirty="0">
              <a:solidFill>
                <a:srgbClr val="FFFF00"/>
              </a:solidFill>
            </a:endParaRPr>
          </a:p>
          <a:p>
            <a:r>
              <a:rPr lang="en-US" sz="2200" dirty="0">
                <a:solidFill>
                  <a:srgbClr val="FFFF00"/>
                </a:solidFill>
              </a:rPr>
              <a:t>Virtually identical ROS between samplers </a:t>
            </a:r>
            <a:r>
              <a:rPr lang="en-US" sz="2200" u="sng" dirty="0">
                <a:solidFill>
                  <a:schemeClr val="tx2"/>
                </a:solidFill>
              </a:rPr>
              <a:t>when insoluble species are removed</a:t>
            </a:r>
          </a:p>
        </p:txBody>
      </p:sp>
      <p:graphicFrame>
        <p:nvGraphicFramePr>
          <p:cNvPr id="6" name="Object 7"/>
          <p:cNvGraphicFramePr>
            <a:graphicFrameLocks noChangeAspect="1"/>
          </p:cNvGraphicFramePr>
          <p:nvPr>
            <p:extLst>
              <p:ext uri="{D42A27DB-BD31-4B8C-83A1-F6EECF244321}">
                <p14:modId xmlns:p14="http://schemas.microsoft.com/office/powerpoint/2010/main" val="3763121533"/>
              </p:ext>
            </p:extLst>
          </p:nvPr>
        </p:nvGraphicFramePr>
        <p:xfrm>
          <a:off x="306797" y="468560"/>
          <a:ext cx="6994949" cy="4691150"/>
        </p:xfrm>
        <a:graphic>
          <a:graphicData uri="http://schemas.openxmlformats.org/presentationml/2006/ole">
            <mc:AlternateContent xmlns:mc="http://schemas.openxmlformats.org/markup-compatibility/2006">
              <mc:Choice xmlns:v="urn:schemas-microsoft-com:vml" Requires="v">
                <p:oleObj r:id="rId2" imgW="5731200" imgH="4097160" progId="SigmaPlotGraphicObject.10">
                  <p:embed/>
                </p:oleObj>
              </mc:Choice>
              <mc:Fallback>
                <p:oleObj r:id="rId2" imgW="5731200" imgH="4097160" progId="SigmaPlotGraphicObject.10">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97" y="468560"/>
                        <a:ext cx="6994949" cy="4691150"/>
                      </a:xfrm>
                      <a:prstGeom prst="rect">
                        <a:avLst/>
                      </a:prstGeom>
                      <a:noFill/>
                    </p:spPr>
                  </p:pic>
                </p:oleObj>
              </mc:Fallback>
            </mc:AlternateContent>
          </a:graphicData>
        </a:graphic>
      </p:graphicFrame>
      <p:sp>
        <p:nvSpPr>
          <p:cNvPr id="7" name="TextBox 6"/>
          <p:cNvSpPr txBox="1"/>
          <p:nvPr/>
        </p:nvSpPr>
        <p:spPr>
          <a:xfrm>
            <a:off x="4949784" y="1044387"/>
            <a:ext cx="2162205" cy="369332"/>
          </a:xfrm>
          <a:prstGeom prst="rect">
            <a:avLst/>
          </a:prstGeom>
          <a:noFill/>
        </p:spPr>
        <p:txBody>
          <a:bodyPr wrap="square" rtlCol="0">
            <a:spAutoFit/>
          </a:bodyPr>
          <a:lstStyle/>
          <a:p>
            <a:r>
              <a:rPr lang="en-US" dirty="0">
                <a:solidFill>
                  <a:schemeClr val="bg1"/>
                </a:solidFill>
              </a:rPr>
              <a:t>ON Line BioSampler </a:t>
            </a:r>
          </a:p>
        </p:txBody>
      </p:sp>
      <p:sp>
        <p:nvSpPr>
          <p:cNvPr id="8" name="TextBox 7"/>
          <p:cNvSpPr txBox="1"/>
          <p:nvPr/>
        </p:nvSpPr>
        <p:spPr>
          <a:xfrm>
            <a:off x="5669229" y="2392370"/>
            <a:ext cx="1420038" cy="1754327"/>
          </a:xfrm>
          <a:prstGeom prst="rect">
            <a:avLst/>
          </a:prstGeom>
          <a:noFill/>
        </p:spPr>
        <p:txBody>
          <a:bodyPr wrap="square" rtlCol="0">
            <a:spAutoFit/>
          </a:bodyPr>
          <a:lstStyle/>
          <a:p>
            <a:r>
              <a:rPr lang="en-US" dirty="0">
                <a:solidFill>
                  <a:schemeClr val="bg1"/>
                </a:solidFill>
              </a:rPr>
              <a:t>ON Line BioSampler </a:t>
            </a:r>
            <a:r>
              <a:rPr lang="en-US" dirty="0">
                <a:solidFill>
                  <a:srgbClr val="FF0000"/>
                </a:solidFill>
              </a:rPr>
              <a:t>after filtering slurry </a:t>
            </a:r>
            <a:r>
              <a:rPr lang="en-US" dirty="0">
                <a:solidFill>
                  <a:schemeClr val="bg1"/>
                </a:solidFill>
              </a:rPr>
              <a:t>to </a:t>
            </a:r>
            <a:r>
              <a:rPr lang="en-US" dirty="0">
                <a:solidFill>
                  <a:srgbClr val="0000FF"/>
                </a:solidFill>
              </a:rPr>
              <a:t>remove insoluble PM</a:t>
            </a:r>
          </a:p>
        </p:txBody>
      </p:sp>
      <p:cxnSp>
        <p:nvCxnSpPr>
          <p:cNvPr id="4" name="Straight Arrow Connector 3"/>
          <p:cNvCxnSpPr/>
          <p:nvPr/>
        </p:nvCxnSpPr>
        <p:spPr>
          <a:xfrm flipH="1">
            <a:off x="4583420" y="1343860"/>
            <a:ext cx="522359" cy="2720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5240115" y="2860325"/>
            <a:ext cx="271253" cy="160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806014" y="0"/>
            <a:ext cx="7889181"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2400" u="sng" dirty="0">
                <a:solidFill>
                  <a:srgbClr val="F2F2F2"/>
                </a:solidFill>
              </a:rPr>
              <a:t>Particle –Bound Reactive Oxygen Species (ROS) Measured by the On Line Sampler and off-line Filter and impactor samplers </a:t>
            </a:r>
          </a:p>
        </p:txBody>
      </p:sp>
    </p:spTree>
    <p:extLst>
      <p:ext uri="{BB962C8B-B14F-4D97-AF65-F5344CB8AC3E}">
        <p14:creationId xmlns:p14="http://schemas.microsoft.com/office/powerpoint/2010/main" val="164868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948" y="-36533"/>
            <a:ext cx="8890000" cy="6986527"/>
          </a:xfrm>
          <a:prstGeom prst="rect">
            <a:avLst/>
          </a:prstGeom>
          <a:noFill/>
        </p:spPr>
        <p:txBody>
          <a:bodyPr wrap="square" rtlCol="0">
            <a:spAutoFit/>
          </a:bodyPr>
          <a:lstStyle/>
          <a:p>
            <a:r>
              <a:rPr lang="en-US" sz="2400" u="sng" dirty="0">
                <a:solidFill>
                  <a:srgbClr val="FCD5B5"/>
                </a:solidFill>
              </a:rPr>
              <a:t>Summary and Conclusions </a:t>
            </a:r>
          </a:p>
          <a:p>
            <a:endParaRPr lang="en-US" sz="2200" dirty="0"/>
          </a:p>
          <a:p>
            <a:pPr marL="342900" indent="-342900">
              <a:buFont typeface="Arial"/>
              <a:buChar char="•"/>
            </a:pPr>
            <a:r>
              <a:rPr lang="en-US" sz="2200" dirty="0"/>
              <a:t>We developed a new aerosol-into-liquid collector </a:t>
            </a:r>
            <a:r>
              <a:rPr lang="en-US" sz="2200" dirty="0">
                <a:solidFill>
                  <a:srgbClr val="FFFF00"/>
                </a:solidFill>
              </a:rPr>
              <a:t>operating at 200 L/min </a:t>
            </a:r>
            <a:r>
              <a:rPr lang="en-US" sz="2200" dirty="0"/>
              <a:t>and under a </a:t>
            </a:r>
            <a:r>
              <a:rPr lang="en-US" sz="2200" dirty="0">
                <a:solidFill>
                  <a:srgbClr val="FFFF00"/>
                </a:solidFill>
              </a:rPr>
              <a:t>very low pressure drop (0.02 atm)</a:t>
            </a:r>
          </a:p>
          <a:p>
            <a:pPr marL="342900" indent="-342900">
              <a:buFont typeface="Arial"/>
              <a:buChar char="•"/>
            </a:pPr>
            <a:endParaRPr lang="en-US" sz="2200" dirty="0"/>
          </a:p>
          <a:p>
            <a:pPr marL="342900" indent="-342900">
              <a:buFont typeface="Arial"/>
              <a:buChar char="•"/>
            </a:pPr>
            <a:r>
              <a:rPr lang="en-US" sz="2200" dirty="0"/>
              <a:t>The system achieved continuous and</a:t>
            </a:r>
            <a:r>
              <a:rPr lang="en-US" sz="2200" dirty="0">
                <a:solidFill>
                  <a:srgbClr val="FFFF00"/>
                </a:solidFill>
              </a:rPr>
              <a:t> unattended operation for at least 6 days </a:t>
            </a:r>
            <a:r>
              <a:rPr lang="en-US" sz="2200" dirty="0"/>
              <a:t>with near 100% efficiency </a:t>
            </a:r>
            <a:r>
              <a:rPr lang="en-US" sz="2200" dirty="0">
                <a:solidFill>
                  <a:srgbClr val="FFFF00"/>
                </a:solidFill>
              </a:rPr>
              <a:t>. </a:t>
            </a:r>
          </a:p>
          <a:p>
            <a:pPr marL="342900" indent="-342900">
              <a:buFont typeface="Arial"/>
              <a:buChar char="•"/>
            </a:pPr>
            <a:endParaRPr lang="en-US" sz="2200" dirty="0"/>
          </a:p>
          <a:p>
            <a:pPr marL="342900" indent="-342900">
              <a:buFont typeface="Arial"/>
              <a:buChar char="•"/>
            </a:pPr>
            <a:r>
              <a:rPr lang="en-US" sz="2200" dirty="0"/>
              <a:t>Field evaluations illustrated </a:t>
            </a:r>
            <a:r>
              <a:rPr lang="en-US" sz="2200" dirty="0">
                <a:solidFill>
                  <a:srgbClr val="FFFF00"/>
                </a:solidFill>
              </a:rPr>
              <a:t>very good agreement for most PM</a:t>
            </a:r>
            <a:r>
              <a:rPr lang="en-US" sz="2200" baseline="-25000" dirty="0">
                <a:solidFill>
                  <a:srgbClr val="FFFF00"/>
                </a:solidFill>
              </a:rPr>
              <a:t>2.5</a:t>
            </a:r>
            <a:r>
              <a:rPr lang="en-US" sz="2200" dirty="0">
                <a:solidFill>
                  <a:srgbClr val="FFFF00"/>
                </a:solidFill>
              </a:rPr>
              <a:t> species </a:t>
            </a:r>
            <a:r>
              <a:rPr lang="en-US" sz="2200" dirty="0"/>
              <a:t>between the new system and the VACES/BioSampler tandem as well as filter samplers operating in parallel</a:t>
            </a:r>
          </a:p>
          <a:p>
            <a:r>
              <a:rPr lang="en-US" sz="2200" dirty="0"/>
              <a:t> </a:t>
            </a:r>
          </a:p>
          <a:p>
            <a:pPr marL="342900" indent="-342900">
              <a:buFont typeface="Arial"/>
              <a:buChar char="•"/>
            </a:pPr>
            <a:r>
              <a:rPr lang="en-US" sz="2200" dirty="0">
                <a:solidFill>
                  <a:schemeClr val="accent3">
                    <a:lumMod val="60000"/>
                    <a:lumOff val="40000"/>
                  </a:schemeClr>
                </a:solidFill>
              </a:rPr>
              <a:t>Very good agreement between the new system and the VACES/ BioSampler was also observed for reactive oxygen species (ROS) in PM</a:t>
            </a:r>
            <a:r>
              <a:rPr lang="en-US" sz="2200" baseline="-25000" dirty="0">
                <a:solidFill>
                  <a:schemeClr val="accent3">
                    <a:lumMod val="60000"/>
                    <a:lumOff val="40000"/>
                  </a:schemeClr>
                </a:solidFill>
              </a:rPr>
              <a:t>2.5</a:t>
            </a:r>
            <a:endParaRPr lang="en-US" sz="2200" dirty="0">
              <a:solidFill>
                <a:schemeClr val="accent3">
                  <a:lumMod val="60000"/>
                  <a:lumOff val="40000"/>
                </a:schemeClr>
              </a:solidFill>
            </a:endParaRPr>
          </a:p>
          <a:p>
            <a:pPr marL="342900" indent="-342900">
              <a:buFont typeface="Arial"/>
              <a:buChar char="•"/>
            </a:pPr>
            <a:endParaRPr lang="en-US" sz="2200" dirty="0"/>
          </a:p>
          <a:p>
            <a:pPr marL="342900" indent="-342900">
              <a:buFont typeface="Arial"/>
              <a:buChar char="•"/>
            </a:pPr>
            <a:r>
              <a:rPr lang="en-US" sz="2200" dirty="0">
                <a:solidFill>
                  <a:srgbClr val="FFFF00"/>
                </a:solidFill>
              </a:rPr>
              <a:t>Lower ROS values were obtained for filter samplers, </a:t>
            </a:r>
            <a:r>
              <a:rPr lang="en-US" sz="2200" u="sng" dirty="0">
                <a:solidFill>
                  <a:schemeClr val="accent6">
                    <a:lumMod val="60000"/>
                    <a:lumOff val="40000"/>
                  </a:schemeClr>
                </a:solidFill>
              </a:rPr>
              <a:t>due to incomplete extraction of water insoluble redox active species </a:t>
            </a:r>
            <a:r>
              <a:rPr lang="en-US" sz="2200" dirty="0">
                <a:solidFill>
                  <a:srgbClr val="FFFF00"/>
                </a:solidFill>
              </a:rPr>
              <a:t>from filter substrate </a:t>
            </a:r>
          </a:p>
          <a:p>
            <a:endParaRPr lang="en-US" sz="2400" dirty="0"/>
          </a:p>
          <a:p>
            <a:endParaRPr lang="en-US" sz="2400" dirty="0"/>
          </a:p>
          <a:p>
            <a:endParaRPr lang="en-US" sz="2400" dirty="0"/>
          </a:p>
        </p:txBody>
      </p:sp>
    </p:spTree>
    <p:extLst>
      <p:ext uri="{BB962C8B-B14F-4D97-AF65-F5344CB8AC3E}">
        <p14:creationId xmlns:p14="http://schemas.microsoft.com/office/powerpoint/2010/main" val="2440388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B590-269A-DD66-7759-1BF497B595E2}"/>
              </a:ext>
            </a:extLst>
          </p:cNvPr>
          <p:cNvSpPr>
            <a:spLocks noGrp="1"/>
          </p:cNvSpPr>
          <p:nvPr>
            <p:ph type="ctrTitle"/>
          </p:nvPr>
        </p:nvSpPr>
        <p:spPr>
          <a:xfrm>
            <a:off x="335025" y="1446849"/>
            <a:ext cx="8091237" cy="1219325"/>
          </a:xfrm>
        </p:spPr>
        <p:txBody>
          <a:bodyPr>
            <a:noAutofit/>
          </a:bodyPr>
          <a:lstStyle/>
          <a:p>
            <a:r>
              <a:rPr lang="en-US" sz="2700" b="1" dirty="0">
                <a:solidFill>
                  <a:srgbClr val="0070C0"/>
                </a:solidFill>
                <a:latin typeface="Calibri" panose="020F0502020204030204" pitchFamily="34" charset="0"/>
                <a:cs typeface="Calibri" panose="020F0502020204030204" pitchFamily="34" charset="0"/>
              </a:rPr>
              <a:t>Development and evaluation of a high-volume cascade impactor with gelatin filter substrates for the collection of particulate matter (PM) of different sizes</a:t>
            </a:r>
            <a:br>
              <a:rPr lang="en-US" sz="2700" b="1" dirty="0">
                <a:solidFill>
                  <a:srgbClr val="0070C0"/>
                </a:solidFill>
                <a:latin typeface="Calibri" panose="020F0502020204030204" pitchFamily="34" charset="0"/>
                <a:cs typeface="Calibri" panose="020F0502020204030204" pitchFamily="34" charset="0"/>
              </a:rPr>
            </a:br>
            <a:endParaRPr lang="en-US" sz="2700" b="1" dirty="0">
              <a:solidFill>
                <a:srgbClr val="0070C0"/>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E3711BFC-CCCE-2AB9-B63C-44148847A88A}"/>
              </a:ext>
            </a:extLst>
          </p:cNvPr>
          <p:cNvSpPr txBox="1">
            <a:spLocks/>
          </p:cNvSpPr>
          <p:nvPr/>
        </p:nvSpPr>
        <p:spPr>
          <a:xfrm>
            <a:off x="664209" y="4201922"/>
            <a:ext cx="7230979" cy="146653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100" dirty="0">
                <a:solidFill>
                  <a:srgbClr val="0070C0"/>
                </a:solidFill>
                <a:latin typeface="Calibri" panose="020F0502020204030204" pitchFamily="34" charset="0"/>
                <a:cs typeface="Calibri" panose="020F0502020204030204" pitchFamily="34" charset="0"/>
              </a:rPr>
              <a:t>Mohammad </a:t>
            </a:r>
            <a:r>
              <a:rPr lang="en-US" sz="2100" dirty="0" err="1">
                <a:solidFill>
                  <a:srgbClr val="0070C0"/>
                </a:solidFill>
                <a:latin typeface="Calibri" panose="020F0502020204030204" pitchFamily="34" charset="0"/>
                <a:cs typeface="Calibri" panose="020F0502020204030204" pitchFamily="34" charset="0"/>
              </a:rPr>
              <a:t>Aldekheel</a:t>
            </a:r>
            <a:r>
              <a:rPr lang="en-US" sz="2100" dirty="0">
                <a:solidFill>
                  <a:srgbClr val="0070C0"/>
                </a:solidFill>
                <a:latin typeface="Calibri" panose="020F0502020204030204" pitchFamily="34" charset="0"/>
                <a:cs typeface="Calibri" panose="020F0502020204030204" pitchFamily="34" charset="0"/>
              </a:rPr>
              <a:t>, Vahid Farahani, </a:t>
            </a:r>
            <a:r>
              <a:rPr lang="en-US" sz="2100" dirty="0" err="1">
                <a:solidFill>
                  <a:srgbClr val="0070C0"/>
                </a:solidFill>
                <a:latin typeface="Calibri" panose="020F0502020204030204" pitchFamily="34" charset="0"/>
                <a:cs typeface="Calibri" panose="020F0502020204030204" pitchFamily="34" charset="0"/>
              </a:rPr>
              <a:t>Ramin</a:t>
            </a:r>
            <a:r>
              <a:rPr lang="en-US" sz="2100" dirty="0">
                <a:solidFill>
                  <a:srgbClr val="0070C0"/>
                </a:solidFill>
                <a:latin typeface="Calibri" panose="020F0502020204030204" pitchFamily="34" charset="0"/>
                <a:cs typeface="Calibri" panose="020F0502020204030204" pitchFamily="34" charset="0"/>
              </a:rPr>
              <a:t> </a:t>
            </a:r>
            <a:r>
              <a:rPr lang="en-US" sz="2100" dirty="0" err="1">
                <a:solidFill>
                  <a:srgbClr val="0070C0"/>
                </a:solidFill>
                <a:latin typeface="Calibri" panose="020F0502020204030204" pitchFamily="34" charset="0"/>
                <a:cs typeface="Calibri" panose="020F0502020204030204" pitchFamily="34" charset="0"/>
              </a:rPr>
              <a:t>Tohidi</a:t>
            </a:r>
            <a:r>
              <a:rPr lang="en-US" sz="2100" dirty="0">
                <a:solidFill>
                  <a:srgbClr val="0070C0"/>
                </a:solidFill>
                <a:latin typeface="Calibri" panose="020F0502020204030204" pitchFamily="34" charset="0"/>
                <a:cs typeface="Calibri" panose="020F0502020204030204" pitchFamily="34" charset="0"/>
              </a:rPr>
              <a:t>, Constantinos Sioutas</a:t>
            </a:r>
          </a:p>
          <a:p>
            <a:r>
              <a:rPr lang="en-US" sz="2100" dirty="0">
                <a:solidFill>
                  <a:srgbClr val="0070C0"/>
                </a:solidFill>
                <a:latin typeface="Calibri" panose="020F0502020204030204" pitchFamily="34" charset="0"/>
                <a:cs typeface="Calibri" panose="020F0502020204030204" pitchFamily="34" charset="0"/>
              </a:rPr>
              <a:t>Department of Civil and Environmental Engineering </a:t>
            </a:r>
          </a:p>
          <a:p>
            <a:r>
              <a:rPr lang="en-US" sz="2100" dirty="0">
                <a:solidFill>
                  <a:srgbClr val="0070C0"/>
                </a:solidFill>
                <a:latin typeface="Calibri" panose="020F0502020204030204" pitchFamily="34" charset="0"/>
                <a:cs typeface="Calibri" panose="020F0502020204030204" pitchFamily="34" charset="0"/>
              </a:rPr>
              <a:t>University of Southern California</a:t>
            </a:r>
          </a:p>
          <a:p>
            <a:r>
              <a:rPr lang="en-US" sz="2100" dirty="0">
                <a:solidFill>
                  <a:srgbClr val="0070C0"/>
                </a:solidFill>
                <a:latin typeface="Calibri" panose="020F0502020204030204" pitchFamily="34" charset="0"/>
                <a:cs typeface="Calibri" panose="020F0502020204030204" pitchFamily="34" charset="0"/>
              </a:rPr>
              <a:t>Los Angeles , CA, USA</a:t>
            </a:r>
          </a:p>
          <a:p>
            <a:r>
              <a:rPr lang="en-US" sz="2100" dirty="0">
                <a:solidFill>
                  <a:srgbClr val="0070C0"/>
                </a:solidFill>
                <a:latin typeface="Calibri" panose="020F0502020204030204" pitchFamily="34" charset="0"/>
                <a:cs typeface="Calibri" panose="020F0502020204030204" pitchFamily="34" charset="0"/>
              </a:rPr>
              <a:t>USC Aerosol Group: </a:t>
            </a:r>
            <a:r>
              <a:rPr lang="en-US" sz="2100"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www.usc.edu/aerosol</a:t>
            </a:r>
            <a:r>
              <a:rPr lang="en-US" sz="2100" dirty="0">
                <a:solidFill>
                  <a:srgbClr val="0070C0"/>
                </a:solidFill>
                <a:latin typeface="Calibri" panose="020F0502020204030204" pitchFamily="34" charset="0"/>
                <a:cs typeface="Calibri" panose="020F0502020204030204" pitchFamily="34" charset="0"/>
              </a:rPr>
              <a:t> </a:t>
            </a:r>
          </a:p>
          <a:p>
            <a:endParaRPr lang="en-US" sz="2100" dirty="0">
              <a:solidFill>
                <a:srgbClr val="0070C0"/>
              </a:solidFill>
              <a:latin typeface="Calibri" panose="020F0502020204030204" pitchFamily="34" charset="0"/>
              <a:cs typeface="Calibri" panose="020F0502020204030204" pitchFamily="34" charset="0"/>
            </a:endParaRPr>
          </a:p>
          <a:p>
            <a:r>
              <a:rPr lang="en-US" sz="2100" dirty="0">
                <a:solidFill>
                  <a:srgbClr val="0070C0"/>
                </a:solidFill>
                <a:latin typeface="Calibri" panose="020F0502020204030204" pitchFamily="34" charset="0"/>
                <a:cs typeface="Calibri" panose="020F0502020204030204" pitchFamily="34" charset="0"/>
              </a:rPr>
              <a:t>Atmospheric Environment </a:t>
            </a:r>
          </a:p>
          <a:p>
            <a:r>
              <a:rPr lang="en-US" sz="2100" dirty="0">
                <a:solidFill>
                  <a:srgbClr val="0070C0"/>
                </a:solidFill>
                <a:latin typeface="Calibri" panose="020F0502020204030204" pitchFamily="34" charset="0"/>
                <a:cs typeface="Calibri" panose="020F0502020204030204" pitchFamily="34" charset="0"/>
              </a:rPr>
              <a:t>(https://</a:t>
            </a:r>
            <a:r>
              <a:rPr lang="en-US" sz="2100" dirty="0" err="1">
                <a:solidFill>
                  <a:srgbClr val="0070C0"/>
                </a:solidFill>
                <a:latin typeface="Calibri" panose="020F0502020204030204" pitchFamily="34" charset="0"/>
                <a:cs typeface="Calibri" panose="020F0502020204030204" pitchFamily="34" charset="0"/>
              </a:rPr>
              <a:t>doi.org</a:t>
            </a:r>
            <a:r>
              <a:rPr lang="en-US" sz="2100" dirty="0">
                <a:solidFill>
                  <a:srgbClr val="0070C0"/>
                </a:solidFill>
                <a:latin typeface="Calibri" panose="020F0502020204030204" pitchFamily="34" charset="0"/>
                <a:cs typeface="Calibri" panose="020F0502020204030204" pitchFamily="34" charset="0"/>
              </a:rPr>
              <a:t>/10.1016/j.atmosenv.2022.119493</a:t>
            </a:r>
          </a:p>
        </p:txBody>
      </p:sp>
      <p:pic>
        <p:nvPicPr>
          <p:cNvPr id="3" name="Picture 2" descr="Logos | USC Identity Guidelines | USC">
            <a:extLst>
              <a:ext uri="{FF2B5EF4-FFF2-40B4-BE49-F238E27FC236}">
                <a16:creationId xmlns:a16="http://schemas.microsoft.com/office/drawing/2014/main" id="{C7282A6F-4877-AA21-099B-9E59EC166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04" y="173433"/>
            <a:ext cx="2683080" cy="986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1582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D936CD-8B76-1A2B-D757-E1781A413EFB}"/>
              </a:ext>
            </a:extLst>
          </p:cNvPr>
          <p:cNvSpPr>
            <a:spLocks noGrp="1"/>
          </p:cNvSpPr>
          <p:nvPr>
            <p:ph type="sldNum" sz="quarter" idx="12"/>
          </p:nvPr>
        </p:nvSpPr>
        <p:spPr/>
        <p:txBody>
          <a:bodyPr/>
          <a:lstStyle/>
          <a:p>
            <a:fld id="{526B30A8-BC8D-42FF-8784-222C0B6552E5}" type="slidenum">
              <a:rPr lang="en-US" sz="1500">
                <a:solidFill>
                  <a:schemeClr val="tx1"/>
                </a:solidFill>
                <a:latin typeface="Times New Roman" panose="02020603050405020304" pitchFamily="18" charset="0"/>
                <a:cs typeface="Times New Roman" panose="02020603050405020304" pitchFamily="18" charset="0"/>
              </a:rPr>
              <a:t>66</a:t>
            </a:fld>
            <a:endParaRPr lang="en-US" sz="1500">
              <a:solidFill>
                <a:schemeClr val="tx1"/>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B2D2FF7C-60B6-CF92-4F6E-35098E2AF255}"/>
              </a:ext>
            </a:extLst>
          </p:cNvPr>
          <p:cNvSpPr txBox="1">
            <a:spLocks/>
          </p:cNvSpPr>
          <p:nvPr/>
        </p:nvSpPr>
        <p:spPr>
          <a:xfrm>
            <a:off x="309935" y="0"/>
            <a:ext cx="2126582" cy="5322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1" dirty="0">
                <a:solidFill>
                  <a:srgbClr val="C00000"/>
                </a:solidFill>
                <a:latin typeface="Times New Roman" panose="02020603050405020304" pitchFamily="18" charset="0"/>
                <a:cs typeface="Times New Roman" panose="02020603050405020304" pitchFamily="18" charset="0"/>
              </a:rPr>
              <a:t>Methods</a:t>
            </a:r>
          </a:p>
        </p:txBody>
      </p:sp>
      <p:sp>
        <p:nvSpPr>
          <p:cNvPr id="9" name="Title 1">
            <a:extLst>
              <a:ext uri="{FF2B5EF4-FFF2-40B4-BE49-F238E27FC236}">
                <a16:creationId xmlns:a16="http://schemas.microsoft.com/office/drawing/2014/main" id="{A189E681-2BD4-715F-A257-122383CC541A}"/>
              </a:ext>
            </a:extLst>
          </p:cNvPr>
          <p:cNvSpPr txBox="1">
            <a:spLocks/>
          </p:cNvSpPr>
          <p:nvPr/>
        </p:nvSpPr>
        <p:spPr>
          <a:xfrm>
            <a:off x="420892" y="1011087"/>
            <a:ext cx="4839705" cy="41653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50" dirty="0">
                <a:solidFill>
                  <a:srgbClr val="00B050"/>
                </a:solidFill>
                <a:latin typeface="Times New Roman" panose="02020603050405020304" pitchFamily="18" charset="0"/>
                <a:cs typeface="Times New Roman" panose="02020603050405020304" pitchFamily="18" charset="0"/>
              </a:rPr>
              <a:t>Gelatin cascade impactor design </a:t>
            </a:r>
          </a:p>
        </p:txBody>
      </p:sp>
      <p:sp>
        <p:nvSpPr>
          <p:cNvPr id="10" name="Title 1">
            <a:extLst>
              <a:ext uri="{FF2B5EF4-FFF2-40B4-BE49-F238E27FC236}">
                <a16:creationId xmlns:a16="http://schemas.microsoft.com/office/drawing/2014/main" id="{856F7674-3A1F-46B0-AB9A-887BFD0AE16E}"/>
              </a:ext>
            </a:extLst>
          </p:cNvPr>
          <p:cNvSpPr txBox="1">
            <a:spLocks/>
          </p:cNvSpPr>
          <p:nvPr/>
        </p:nvSpPr>
        <p:spPr>
          <a:xfrm>
            <a:off x="77364" y="2536354"/>
            <a:ext cx="3481008" cy="183651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7175" indent="-257175">
              <a:buFont typeface="Arial" panose="020B0604020202020204" pitchFamily="34" charset="0"/>
              <a:buChar char="•"/>
            </a:pPr>
            <a:endParaRPr lang="en-US" sz="210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800" dirty="0">
                <a:solidFill>
                  <a:schemeClr val="tx2">
                    <a:lumMod val="25000"/>
                  </a:schemeClr>
                </a:solidFill>
                <a:latin typeface="Calibri" panose="020F0502020204030204" pitchFamily="34" charset="0"/>
                <a:cs typeface="Calibri" panose="020F0502020204030204" pitchFamily="34" charset="0"/>
              </a:rPr>
              <a:t>The GCI consists of </a:t>
            </a:r>
            <a:r>
              <a:rPr lang="en-US" sz="1800" dirty="0">
                <a:solidFill>
                  <a:srgbClr val="0070C0"/>
                </a:solidFill>
                <a:latin typeface="Calibri" panose="020F0502020204030204" pitchFamily="34" charset="0"/>
                <a:cs typeface="Calibri" panose="020F0502020204030204" pitchFamily="34" charset="0"/>
              </a:rPr>
              <a:t>two sequential impaction stages </a:t>
            </a:r>
            <a:r>
              <a:rPr lang="en-US" sz="1800" dirty="0">
                <a:solidFill>
                  <a:schemeClr val="tx2">
                    <a:lumMod val="25000"/>
                  </a:schemeClr>
                </a:solidFill>
                <a:latin typeface="Calibri" panose="020F0502020204030204" pitchFamily="34" charset="0"/>
                <a:cs typeface="Calibri" panose="020F0502020204030204" pitchFamily="34" charset="0"/>
              </a:rPr>
              <a:t>along with a </a:t>
            </a:r>
            <a:r>
              <a:rPr lang="en-US" sz="1800" dirty="0">
                <a:solidFill>
                  <a:srgbClr val="0070C0"/>
                </a:solidFill>
                <a:latin typeface="Calibri" panose="020F0502020204030204" pitchFamily="34" charset="0"/>
                <a:cs typeface="Calibri" panose="020F0502020204030204" pitchFamily="34" charset="0"/>
              </a:rPr>
              <a:t>filter holder </a:t>
            </a:r>
            <a:r>
              <a:rPr lang="en-US" sz="1800" dirty="0">
                <a:solidFill>
                  <a:schemeClr val="tx2">
                    <a:lumMod val="25000"/>
                  </a:schemeClr>
                </a:solidFill>
                <a:latin typeface="Calibri" panose="020F0502020204030204" pitchFamily="34" charset="0"/>
                <a:cs typeface="Calibri" panose="020F0502020204030204" pitchFamily="34" charset="0"/>
              </a:rPr>
              <a:t>and is </a:t>
            </a:r>
            <a:r>
              <a:rPr lang="en-US" sz="1800" dirty="0">
                <a:solidFill>
                  <a:srgbClr val="0070C0"/>
                </a:solidFill>
                <a:latin typeface="Calibri" panose="020F0502020204030204" pitchFamily="34" charset="0"/>
                <a:cs typeface="Calibri" panose="020F0502020204030204" pitchFamily="34" charset="0"/>
              </a:rPr>
              <a:t>operated at flow rate of 100 lpm.</a:t>
            </a:r>
          </a:p>
          <a:p>
            <a:pPr marL="257175" indent="-257175">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1800" dirty="0">
                <a:solidFill>
                  <a:schemeClr val="tx2">
                    <a:lumMod val="25000"/>
                  </a:schemeClr>
                </a:solidFill>
                <a:latin typeface="Calibri" panose="020F0502020204030204" pitchFamily="34" charset="0"/>
                <a:cs typeface="Calibri" panose="020F0502020204030204" pitchFamily="34" charset="0"/>
              </a:rPr>
              <a:t>The critical cut-point diameters (d</a:t>
            </a:r>
            <a:r>
              <a:rPr lang="en-US" sz="1800" baseline="-25000" dirty="0">
                <a:solidFill>
                  <a:schemeClr val="tx2">
                    <a:lumMod val="25000"/>
                  </a:schemeClr>
                </a:solidFill>
                <a:latin typeface="Calibri" panose="020F0502020204030204" pitchFamily="34" charset="0"/>
                <a:cs typeface="Calibri" panose="020F0502020204030204" pitchFamily="34" charset="0"/>
              </a:rPr>
              <a:t>50</a:t>
            </a:r>
            <a:r>
              <a:rPr lang="en-US" sz="1800" dirty="0">
                <a:solidFill>
                  <a:schemeClr val="tx2">
                    <a:lumMod val="25000"/>
                  </a:schemeClr>
                </a:solidFill>
                <a:latin typeface="Calibri" panose="020F0502020204030204" pitchFamily="34" charset="0"/>
                <a:cs typeface="Calibri" panose="020F0502020204030204" pitchFamily="34" charset="0"/>
              </a:rPr>
              <a:t>) for the first and second impaction stages of GCI were </a:t>
            </a:r>
            <a:r>
              <a:rPr lang="en-US" sz="1800" dirty="0">
                <a:solidFill>
                  <a:srgbClr val="0070C0"/>
                </a:solidFill>
                <a:latin typeface="Calibri" panose="020F0502020204030204" pitchFamily="34" charset="0"/>
                <a:cs typeface="Calibri" panose="020F0502020204030204" pitchFamily="34" charset="0"/>
              </a:rPr>
              <a:t>2.5 µm and 0.2 µm, respectively</a:t>
            </a:r>
          </a:p>
          <a:p>
            <a:endParaRPr lang="en-US" sz="2100" dirty="0">
              <a:latin typeface="Calibri" panose="020F0502020204030204" pitchFamily="34" charset="0"/>
              <a:cs typeface="Calibri" panose="020F0502020204030204" pitchFamily="34" charset="0"/>
            </a:endParaRPr>
          </a:p>
        </p:txBody>
      </p:sp>
      <p:pic>
        <p:nvPicPr>
          <p:cNvPr id="2" name="Picture 1" descr="Logos | USC Identity Guidelines | USC">
            <a:extLst>
              <a:ext uri="{FF2B5EF4-FFF2-40B4-BE49-F238E27FC236}">
                <a16:creationId xmlns:a16="http://schemas.microsoft.com/office/drawing/2014/main" id="{F3CF66C0-4486-BA50-6624-2288E9659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344" y="981481"/>
            <a:ext cx="1685041" cy="6197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D05FEB9-3822-381D-AA7F-D9B09330C07A}"/>
              </a:ext>
            </a:extLst>
          </p:cNvPr>
          <p:cNvPicPr>
            <a:picLocks noChangeAspect="1"/>
          </p:cNvPicPr>
          <p:nvPr/>
        </p:nvPicPr>
        <p:blipFill>
          <a:blip r:embed="rId3"/>
          <a:stretch>
            <a:fillRect/>
          </a:stretch>
        </p:blipFill>
        <p:spPr>
          <a:xfrm>
            <a:off x="3669217" y="1971308"/>
            <a:ext cx="3555127" cy="3796973"/>
          </a:xfrm>
          <a:prstGeom prst="rect">
            <a:avLst/>
          </a:prstGeom>
        </p:spPr>
      </p:pic>
      <p:pic>
        <p:nvPicPr>
          <p:cNvPr id="12" name="Picture 11">
            <a:extLst>
              <a:ext uri="{FF2B5EF4-FFF2-40B4-BE49-F238E27FC236}">
                <a16:creationId xmlns:a16="http://schemas.microsoft.com/office/drawing/2014/main" id="{31FB6227-F035-0CFB-370E-23E01AB82F89}"/>
              </a:ext>
            </a:extLst>
          </p:cNvPr>
          <p:cNvPicPr>
            <a:picLocks noChangeAspect="1"/>
          </p:cNvPicPr>
          <p:nvPr/>
        </p:nvPicPr>
        <p:blipFill>
          <a:blip r:embed="rId4"/>
          <a:stretch>
            <a:fillRect/>
          </a:stretch>
        </p:blipFill>
        <p:spPr>
          <a:xfrm>
            <a:off x="7224343" y="2181957"/>
            <a:ext cx="1842293" cy="3375675"/>
          </a:xfrm>
          <a:prstGeom prst="rect">
            <a:avLst/>
          </a:prstGeom>
        </p:spPr>
      </p:pic>
    </p:spTree>
    <p:extLst>
      <p:ext uri="{BB962C8B-B14F-4D97-AF65-F5344CB8AC3E}">
        <p14:creationId xmlns:p14="http://schemas.microsoft.com/office/powerpoint/2010/main" val="25440179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D936CD-8B76-1A2B-D757-E1781A413EFB}"/>
              </a:ext>
            </a:extLst>
          </p:cNvPr>
          <p:cNvSpPr>
            <a:spLocks noGrp="1"/>
          </p:cNvSpPr>
          <p:nvPr>
            <p:ph type="sldNum" sz="quarter" idx="12"/>
          </p:nvPr>
        </p:nvSpPr>
        <p:spPr/>
        <p:txBody>
          <a:bodyPr/>
          <a:lstStyle/>
          <a:p>
            <a:fld id="{526B30A8-BC8D-42FF-8784-222C0B6552E5}" type="slidenum">
              <a:rPr lang="en-US" sz="1500">
                <a:solidFill>
                  <a:schemeClr val="tx1"/>
                </a:solidFill>
                <a:latin typeface="Times New Roman" panose="02020603050405020304" pitchFamily="18" charset="0"/>
                <a:cs typeface="Times New Roman" panose="02020603050405020304" pitchFamily="18" charset="0"/>
              </a:rPr>
              <a:t>67</a:t>
            </a:fld>
            <a:endParaRPr lang="en-US" sz="1500">
              <a:solidFill>
                <a:schemeClr val="tx1"/>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B2D2FF7C-60B6-CF92-4F6E-35098E2AF255}"/>
              </a:ext>
            </a:extLst>
          </p:cNvPr>
          <p:cNvSpPr txBox="1">
            <a:spLocks/>
          </p:cNvSpPr>
          <p:nvPr/>
        </p:nvSpPr>
        <p:spPr>
          <a:xfrm>
            <a:off x="309935" y="1025206"/>
            <a:ext cx="2126582" cy="5322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1" dirty="0">
                <a:solidFill>
                  <a:srgbClr val="C00000"/>
                </a:solidFill>
                <a:latin typeface="Times New Roman" panose="02020603050405020304" pitchFamily="18" charset="0"/>
                <a:cs typeface="Times New Roman" panose="02020603050405020304" pitchFamily="18" charset="0"/>
              </a:rPr>
              <a:t>Methods</a:t>
            </a:r>
          </a:p>
        </p:txBody>
      </p:sp>
      <p:sp>
        <p:nvSpPr>
          <p:cNvPr id="9" name="Title 1">
            <a:extLst>
              <a:ext uri="{FF2B5EF4-FFF2-40B4-BE49-F238E27FC236}">
                <a16:creationId xmlns:a16="http://schemas.microsoft.com/office/drawing/2014/main" id="{A189E681-2BD4-715F-A257-122383CC541A}"/>
              </a:ext>
            </a:extLst>
          </p:cNvPr>
          <p:cNvSpPr txBox="1">
            <a:spLocks/>
          </p:cNvSpPr>
          <p:nvPr/>
        </p:nvSpPr>
        <p:spPr>
          <a:xfrm>
            <a:off x="603772" y="1557478"/>
            <a:ext cx="4839705" cy="41653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50" dirty="0">
                <a:solidFill>
                  <a:srgbClr val="C00000"/>
                </a:solidFill>
                <a:latin typeface="Times New Roman" panose="02020603050405020304" pitchFamily="18" charset="0"/>
                <a:cs typeface="Times New Roman" panose="02020603050405020304" pitchFamily="18" charset="0"/>
              </a:rPr>
              <a:t>3.1 Gelatin cascade impactor design </a:t>
            </a:r>
          </a:p>
        </p:txBody>
      </p:sp>
      <p:pic>
        <p:nvPicPr>
          <p:cNvPr id="2" name="Picture 1" descr="Logos | USC Identity Guidelines | USC">
            <a:extLst>
              <a:ext uri="{FF2B5EF4-FFF2-40B4-BE49-F238E27FC236}">
                <a16:creationId xmlns:a16="http://schemas.microsoft.com/office/drawing/2014/main" id="{F3CF66C0-4486-BA50-6624-2288E9659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344" y="981481"/>
            <a:ext cx="1685041" cy="6197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C3E971-FCF5-D1A3-4C7D-AF3312311088}"/>
              </a:ext>
            </a:extLst>
          </p:cNvPr>
          <p:cNvPicPr>
            <a:picLocks noChangeAspect="1"/>
          </p:cNvPicPr>
          <p:nvPr/>
        </p:nvPicPr>
        <p:blipFill>
          <a:blip r:embed="rId3"/>
          <a:stretch>
            <a:fillRect/>
          </a:stretch>
        </p:blipFill>
        <p:spPr>
          <a:xfrm>
            <a:off x="708969" y="2089750"/>
            <a:ext cx="7726063" cy="3435047"/>
          </a:xfrm>
          <a:prstGeom prst="rect">
            <a:avLst/>
          </a:prstGeom>
        </p:spPr>
      </p:pic>
    </p:spTree>
    <p:extLst>
      <p:ext uri="{BB962C8B-B14F-4D97-AF65-F5344CB8AC3E}">
        <p14:creationId xmlns:p14="http://schemas.microsoft.com/office/powerpoint/2010/main" val="2806090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7FC0-B598-4982-970C-78D037036612}"/>
              </a:ext>
            </a:extLst>
          </p:cNvPr>
          <p:cNvSpPr>
            <a:spLocks noGrp="1"/>
          </p:cNvSpPr>
          <p:nvPr>
            <p:ph type="title"/>
          </p:nvPr>
        </p:nvSpPr>
        <p:spPr>
          <a:xfrm>
            <a:off x="184150" y="1051983"/>
            <a:ext cx="4000500" cy="1014869"/>
          </a:xfrm>
        </p:spPr>
        <p:txBody>
          <a:bodyPr>
            <a:noAutofit/>
          </a:bodyPr>
          <a:lstStyle/>
          <a:p>
            <a:r>
              <a:rPr lang="en-US" sz="1800" b="1" dirty="0">
                <a:solidFill>
                  <a:srgbClr val="0070C0"/>
                </a:solidFill>
              </a:rPr>
              <a:t>Particle mass collection of the cascade impactor vs a </a:t>
            </a:r>
            <a:r>
              <a:rPr lang="en-US" sz="1800" b="1" dirty="0">
                <a:solidFill>
                  <a:srgbClr val="C00000"/>
                </a:solidFill>
              </a:rPr>
              <a:t>reference sampler </a:t>
            </a:r>
            <a:r>
              <a:rPr lang="en-US" sz="1800" b="1" dirty="0">
                <a:solidFill>
                  <a:srgbClr val="0070C0"/>
                </a:solidFill>
              </a:rPr>
              <a:t>(the </a:t>
            </a:r>
            <a:r>
              <a:rPr lang="en-US" sz="1800" b="1" dirty="0">
                <a:solidFill>
                  <a:srgbClr val="00B050"/>
                </a:solidFill>
              </a:rPr>
              <a:t>Sioutas Five-stage Cascade Impactor, PCIS, SKC Inc</a:t>
            </a:r>
            <a:r>
              <a:rPr lang="en-US" sz="1800" b="1" dirty="0">
                <a:solidFill>
                  <a:srgbClr val="0070C0"/>
                </a:solidFill>
              </a:rPr>
              <a:t>) using lab generated aerosols</a:t>
            </a:r>
          </a:p>
        </p:txBody>
      </p:sp>
      <p:cxnSp>
        <p:nvCxnSpPr>
          <p:cNvPr id="15" name="Straight Connector 14">
            <a:extLst>
              <a:ext uri="{FF2B5EF4-FFF2-40B4-BE49-F238E27FC236}">
                <a16:creationId xmlns:a16="http://schemas.microsoft.com/office/drawing/2014/main" id="{7E24CAE5-C3C9-4AB1-B515-C76A3D1BDC68}"/>
              </a:ext>
            </a:extLst>
          </p:cNvPr>
          <p:cNvCxnSpPr/>
          <p:nvPr/>
        </p:nvCxnSpPr>
        <p:spPr>
          <a:xfrm>
            <a:off x="4457700" y="2472198"/>
            <a:ext cx="0" cy="3234346"/>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C1D123E-DF65-6717-283A-E6FFA0C13426}"/>
              </a:ext>
            </a:extLst>
          </p:cNvPr>
          <p:cNvPicPr>
            <a:picLocks noChangeAspect="1"/>
          </p:cNvPicPr>
          <p:nvPr/>
        </p:nvPicPr>
        <p:blipFill>
          <a:blip r:embed="rId2"/>
          <a:stretch>
            <a:fillRect/>
          </a:stretch>
        </p:blipFill>
        <p:spPr>
          <a:xfrm>
            <a:off x="184150" y="2561169"/>
            <a:ext cx="4000500" cy="2971800"/>
          </a:xfrm>
          <a:prstGeom prst="rect">
            <a:avLst/>
          </a:prstGeom>
        </p:spPr>
      </p:pic>
      <p:pic>
        <p:nvPicPr>
          <p:cNvPr id="7" name="Picture 6">
            <a:extLst>
              <a:ext uri="{FF2B5EF4-FFF2-40B4-BE49-F238E27FC236}">
                <a16:creationId xmlns:a16="http://schemas.microsoft.com/office/drawing/2014/main" id="{8B3F132E-7320-61EA-8739-A038E0E0ABDA}"/>
              </a:ext>
            </a:extLst>
          </p:cNvPr>
          <p:cNvPicPr>
            <a:picLocks noChangeAspect="1"/>
          </p:cNvPicPr>
          <p:nvPr/>
        </p:nvPicPr>
        <p:blipFill>
          <a:blip r:embed="rId3"/>
          <a:stretch>
            <a:fillRect/>
          </a:stretch>
        </p:blipFill>
        <p:spPr>
          <a:xfrm>
            <a:off x="4873625" y="2542119"/>
            <a:ext cx="4086225" cy="2990850"/>
          </a:xfrm>
          <a:prstGeom prst="rect">
            <a:avLst/>
          </a:prstGeom>
        </p:spPr>
      </p:pic>
      <p:pic>
        <p:nvPicPr>
          <p:cNvPr id="1026" name="Picture 2" descr="Sioutas Personal Cascade Impactor">
            <a:extLst>
              <a:ext uri="{FF2B5EF4-FFF2-40B4-BE49-F238E27FC236}">
                <a16:creationId xmlns:a16="http://schemas.microsoft.com/office/drawing/2014/main" id="{DBF7877B-882A-44D9-8FAA-FC03147D6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38716"/>
            <a:ext cx="1768470" cy="176847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A9DA377-A0DC-3E57-47E0-4DCFEFEE3790}"/>
              </a:ext>
            </a:extLst>
          </p:cNvPr>
          <p:cNvCxnSpPr>
            <a:cxnSpLocks/>
          </p:cNvCxnSpPr>
          <p:nvPr/>
        </p:nvCxnSpPr>
        <p:spPr>
          <a:xfrm>
            <a:off x="4210049" y="1670051"/>
            <a:ext cx="658284"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D155213-C5AB-1803-7BB2-D95EFF3FF162}"/>
              </a:ext>
            </a:extLst>
          </p:cNvPr>
          <p:cNvSpPr txBox="1"/>
          <p:nvPr/>
        </p:nvSpPr>
        <p:spPr>
          <a:xfrm>
            <a:off x="487366" y="2452595"/>
            <a:ext cx="3542768" cy="369332"/>
          </a:xfrm>
          <a:prstGeom prst="rect">
            <a:avLst/>
          </a:prstGeom>
          <a:solidFill>
            <a:schemeClr val="accent4">
              <a:lumMod val="40000"/>
              <a:lumOff val="60000"/>
            </a:schemeClr>
          </a:solidFill>
        </p:spPr>
        <p:txBody>
          <a:bodyPr wrap="square" rtlCol="0">
            <a:spAutoFit/>
          </a:bodyPr>
          <a:lstStyle/>
          <a:p>
            <a:r>
              <a:rPr lang="en-US" dirty="0"/>
              <a:t>1</a:t>
            </a:r>
            <a:r>
              <a:rPr lang="en-US" baseline="30000" dirty="0"/>
              <a:t>st</a:t>
            </a:r>
            <a:r>
              <a:rPr lang="en-US" dirty="0"/>
              <a:t> impaction stage (</a:t>
            </a:r>
            <a:r>
              <a:rPr lang="en-US" dirty="0" err="1"/>
              <a:t>dp</a:t>
            </a:r>
            <a:r>
              <a:rPr lang="en-US" dirty="0"/>
              <a:t>= 0.2-2.5 um)</a:t>
            </a:r>
          </a:p>
        </p:txBody>
      </p:sp>
      <p:sp>
        <p:nvSpPr>
          <p:cNvPr id="8" name="TextBox 7">
            <a:extLst>
              <a:ext uri="{FF2B5EF4-FFF2-40B4-BE49-F238E27FC236}">
                <a16:creationId xmlns:a16="http://schemas.microsoft.com/office/drawing/2014/main" id="{8856BEC5-577C-0A2B-8057-0719BAC3254D}"/>
              </a:ext>
            </a:extLst>
          </p:cNvPr>
          <p:cNvSpPr txBox="1"/>
          <p:nvPr/>
        </p:nvSpPr>
        <p:spPr>
          <a:xfrm>
            <a:off x="5456235" y="2542119"/>
            <a:ext cx="3200400" cy="646331"/>
          </a:xfrm>
          <a:prstGeom prst="rect">
            <a:avLst/>
          </a:prstGeom>
          <a:solidFill>
            <a:schemeClr val="accent4">
              <a:lumMod val="40000"/>
              <a:lumOff val="60000"/>
            </a:schemeClr>
          </a:solidFill>
        </p:spPr>
        <p:txBody>
          <a:bodyPr wrap="square" rtlCol="0">
            <a:spAutoFit/>
          </a:bodyPr>
          <a:lstStyle/>
          <a:p>
            <a:r>
              <a:rPr lang="en-US" dirty="0"/>
              <a:t>2</a:t>
            </a:r>
            <a:r>
              <a:rPr lang="en-US" baseline="30000" dirty="0"/>
              <a:t>nd</a:t>
            </a:r>
            <a:r>
              <a:rPr lang="en-US" dirty="0"/>
              <a:t> impaction stage (</a:t>
            </a:r>
            <a:r>
              <a:rPr lang="en-US" dirty="0" err="1"/>
              <a:t>dp</a:t>
            </a:r>
            <a:r>
              <a:rPr lang="en-US" dirty="0"/>
              <a:t> &lt; 0.2um)</a:t>
            </a:r>
          </a:p>
        </p:txBody>
      </p:sp>
    </p:spTree>
    <p:extLst>
      <p:ext uri="{BB962C8B-B14F-4D97-AF65-F5344CB8AC3E}">
        <p14:creationId xmlns:p14="http://schemas.microsoft.com/office/powerpoint/2010/main" val="121875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89E681-2BD4-715F-A257-122383CC541A}"/>
              </a:ext>
            </a:extLst>
          </p:cNvPr>
          <p:cNvSpPr txBox="1">
            <a:spLocks/>
          </p:cNvSpPr>
          <p:nvPr/>
        </p:nvSpPr>
        <p:spPr>
          <a:xfrm>
            <a:off x="203047" y="1227037"/>
            <a:ext cx="6545162" cy="416531"/>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50" dirty="0">
                <a:solidFill>
                  <a:srgbClr val="002060"/>
                </a:solidFill>
                <a:latin typeface="Calibri" panose="020F0502020204030204" pitchFamily="34" charset="0"/>
                <a:cs typeface="Calibri" panose="020F0502020204030204" pitchFamily="34" charset="0"/>
              </a:rPr>
              <a:t>Toxicological DTT analysis </a:t>
            </a:r>
            <a:r>
              <a:rPr lang="en-US" sz="2250" dirty="0">
                <a:solidFill>
                  <a:srgbClr val="C00000"/>
                </a:solidFill>
                <a:latin typeface="Calibri" panose="020F0502020204030204" pitchFamily="34" charset="0"/>
                <a:cs typeface="Calibri" panose="020F0502020204030204" pitchFamily="34" charset="0"/>
              </a:rPr>
              <a:t>for blank gelatin filters </a:t>
            </a:r>
            <a:r>
              <a:rPr lang="en-US" sz="2250" dirty="0">
                <a:solidFill>
                  <a:srgbClr val="002060"/>
                </a:solidFill>
                <a:latin typeface="Calibri" panose="020F0502020204030204" pitchFamily="34" charset="0"/>
                <a:cs typeface="Calibri" panose="020F0502020204030204" pitchFamily="34" charset="0"/>
              </a:rPr>
              <a:t>and comparison with </a:t>
            </a:r>
            <a:r>
              <a:rPr lang="en-US" sz="2250" dirty="0">
                <a:solidFill>
                  <a:srgbClr val="00B050"/>
                </a:solidFill>
                <a:latin typeface="Calibri" panose="020F0502020204030204" pitchFamily="34" charset="0"/>
                <a:cs typeface="Calibri" panose="020F0502020204030204" pitchFamily="34" charset="0"/>
              </a:rPr>
              <a:t>typical levels in different world cities </a:t>
            </a:r>
          </a:p>
        </p:txBody>
      </p:sp>
      <p:sp>
        <p:nvSpPr>
          <p:cNvPr id="4" name="Slide Number Placeholder 3">
            <a:extLst>
              <a:ext uri="{FF2B5EF4-FFF2-40B4-BE49-F238E27FC236}">
                <a16:creationId xmlns:a16="http://schemas.microsoft.com/office/drawing/2014/main" id="{73D936CD-8B76-1A2B-D757-E1781A413EFB}"/>
              </a:ext>
            </a:extLst>
          </p:cNvPr>
          <p:cNvSpPr>
            <a:spLocks noGrp="1"/>
          </p:cNvSpPr>
          <p:nvPr>
            <p:ph type="sldNum" sz="quarter" idx="12"/>
          </p:nvPr>
        </p:nvSpPr>
        <p:spPr/>
        <p:txBody>
          <a:bodyPr/>
          <a:lstStyle/>
          <a:p>
            <a:fld id="{526B30A8-BC8D-42FF-8784-222C0B6552E5}" type="slidenum">
              <a:rPr lang="en-US" sz="1500">
                <a:solidFill>
                  <a:schemeClr val="tx1"/>
                </a:solidFill>
                <a:latin typeface="Times New Roman" panose="02020603050405020304" pitchFamily="18" charset="0"/>
                <a:cs typeface="Times New Roman" panose="02020603050405020304" pitchFamily="18" charset="0"/>
              </a:rPr>
              <a:t>69</a:t>
            </a:fld>
            <a:endParaRPr lang="en-US" sz="15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2FFE534-0585-AF90-FBE2-3DEFC435449A}"/>
              </a:ext>
            </a:extLst>
          </p:cNvPr>
          <p:cNvSpPr txBox="1"/>
          <p:nvPr/>
        </p:nvSpPr>
        <p:spPr>
          <a:xfrm>
            <a:off x="1261558" y="1995669"/>
            <a:ext cx="993962" cy="415498"/>
          </a:xfrm>
          <a:prstGeom prst="rect">
            <a:avLst/>
          </a:prstGeom>
          <a:noFill/>
        </p:spPr>
        <p:txBody>
          <a:bodyPr wrap="square">
            <a:spAutoFit/>
          </a:bodyPr>
          <a:lstStyle/>
          <a:p>
            <a:r>
              <a:rPr lang="en-US" sz="2100" dirty="0">
                <a:solidFill>
                  <a:srgbClr val="0070C0"/>
                </a:solidFill>
                <a:latin typeface="Times New Roman" panose="02020603050405020304" pitchFamily="18" charset="0"/>
                <a:cs typeface="Times New Roman" panose="02020603050405020304" pitchFamily="18" charset="0"/>
              </a:rPr>
              <a:t>Milan</a:t>
            </a:r>
            <a:r>
              <a:rPr lang="en-US" dirty="0">
                <a:latin typeface="Times New Roman" panose="02020603050405020304" pitchFamily="18" charset="0"/>
                <a:cs typeface="Times New Roman" panose="02020603050405020304" pitchFamily="18" charset="0"/>
              </a:rPr>
              <a:t> </a:t>
            </a:r>
          </a:p>
        </p:txBody>
      </p:sp>
      <p:pic>
        <p:nvPicPr>
          <p:cNvPr id="2" name="Picture 1" descr="Logos | USC Identity Guidelines | USC">
            <a:extLst>
              <a:ext uri="{FF2B5EF4-FFF2-40B4-BE49-F238E27FC236}">
                <a16:creationId xmlns:a16="http://schemas.microsoft.com/office/drawing/2014/main" id="{0D51EE7B-FB7C-B61D-E5C7-FC5CB1852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344" y="981481"/>
            <a:ext cx="1685041" cy="6197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8ED7BA-312B-5DE9-BAB0-D73DA7F978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2509" y="1928237"/>
            <a:ext cx="6113979" cy="3672979"/>
          </a:xfrm>
          <a:prstGeom prst="rect">
            <a:avLst/>
          </a:prstGeom>
          <a:noFill/>
        </p:spPr>
      </p:pic>
      <p:sp>
        <p:nvSpPr>
          <p:cNvPr id="5" name="TextBox 4">
            <a:extLst>
              <a:ext uri="{FF2B5EF4-FFF2-40B4-BE49-F238E27FC236}">
                <a16:creationId xmlns:a16="http://schemas.microsoft.com/office/drawing/2014/main" id="{018D26D3-A279-CC59-7ABA-F9256C030872}"/>
              </a:ext>
            </a:extLst>
          </p:cNvPr>
          <p:cNvSpPr txBox="1"/>
          <p:nvPr/>
        </p:nvSpPr>
        <p:spPr>
          <a:xfrm>
            <a:off x="1198385" y="2884945"/>
            <a:ext cx="932849" cy="738664"/>
          </a:xfrm>
          <a:prstGeom prst="rect">
            <a:avLst/>
          </a:prstGeom>
          <a:noFill/>
        </p:spPr>
        <p:txBody>
          <a:bodyPr wrap="square">
            <a:spAutoFit/>
          </a:bodyPr>
          <a:lstStyle/>
          <a:p>
            <a:r>
              <a:rPr lang="en-US" sz="2100" dirty="0">
                <a:solidFill>
                  <a:srgbClr val="0070C0"/>
                </a:solidFill>
                <a:latin typeface="Times New Roman" panose="02020603050405020304" pitchFamily="18" charset="0"/>
                <a:cs typeface="Times New Roman" panose="02020603050405020304" pitchFamily="18" charset="0"/>
              </a:rPr>
              <a:t>Riyad</a:t>
            </a:r>
            <a:r>
              <a:rPr lang="en-US" sz="21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AAB53AEA-8EEC-5003-7DFD-96488E608793}"/>
              </a:ext>
            </a:extLst>
          </p:cNvPr>
          <p:cNvSpPr txBox="1"/>
          <p:nvPr/>
        </p:nvSpPr>
        <p:spPr>
          <a:xfrm>
            <a:off x="981352" y="3743870"/>
            <a:ext cx="1557690" cy="415498"/>
          </a:xfrm>
          <a:prstGeom prst="rect">
            <a:avLst/>
          </a:prstGeom>
          <a:noFill/>
        </p:spPr>
        <p:txBody>
          <a:bodyPr wrap="square">
            <a:spAutoFit/>
          </a:bodyPr>
          <a:lstStyle/>
          <a:p>
            <a:r>
              <a:rPr lang="en-US" sz="2100" dirty="0">
                <a:solidFill>
                  <a:srgbClr val="0070C0"/>
                </a:solidFill>
                <a:latin typeface="Times New Roman" panose="02020603050405020304" pitchFamily="18" charset="0"/>
                <a:cs typeface="Times New Roman" panose="02020603050405020304" pitchFamily="18" charset="0"/>
              </a:rPr>
              <a:t>Los Angeles</a:t>
            </a:r>
            <a:r>
              <a:rPr lang="en-US" dirty="0">
                <a:solidFill>
                  <a:srgbClr val="0070C0"/>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8B43E4D0-C448-6B47-E1DC-936D7F17EF56}"/>
              </a:ext>
            </a:extLst>
          </p:cNvPr>
          <p:cNvSpPr txBox="1"/>
          <p:nvPr/>
        </p:nvSpPr>
        <p:spPr>
          <a:xfrm>
            <a:off x="912712" y="4637779"/>
            <a:ext cx="1663315" cy="415498"/>
          </a:xfrm>
          <a:prstGeom prst="rect">
            <a:avLst/>
          </a:prstGeom>
          <a:noFill/>
        </p:spPr>
        <p:txBody>
          <a:bodyPr wrap="square">
            <a:spAutoFit/>
          </a:bodyPr>
          <a:lstStyle/>
          <a:p>
            <a:r>
              <a:rPr lang="en-US" sz="2100" dirty="0">
                <a:solidFill>
                  <a:srgbClr val="0070C0"/>
                </a:solidFill>
                <a:latin typeface="Times New Roman" panose="02020603050405020304" pitchFamily="18" charset="0"/>
                <a:cs typeface="Times New Roman" panose="02020603050405020304" pitchFamily="18" charset="0"/>
              </a:rPr>
              <a:t>Blank gelatin</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E67B519-E2EC-D707-B01C-9307F34C4E7B}"/>
              </a:ext>
            </a:extLst>
          </p:cNvPr>
          <p:cNvSpPr txBox="1"/>
          <p:nvPr/>
        </p:nvSpPr>
        <p:spPr>
          <a:xfrm>
            <a:off x="1139113" y="2347480"/>
            <a:ext cx="1337388" cy="369332"/>
          </a:xfrm>
          <a:prstGeom prst="rect">
            <a:avLst/>
          </a:prstGeom>
          <a:noFill/>
        </p:spPr>
        <p:txBody>
          <a:bodyPr wrap="square">
            <a:spAutoFit/>
          </a:bodyPr>
          <a:lstStyle/>
          <a:p>
            <a:r>
              <a:rPr lang="en-US" b="1" dirty="0">
                <a:solidFill>
                  <a:srgbClr val="C00000"/>
                </a:solidFill>
                <a:latin typeface="Times New Roman" panose="02020603050405020304" pitchFamily="18" charset="0"/>
                <a:cs typeface="Times New Roman" panose="02020603050405020304" pitchFamily="18" charset="0"/>
              </a:rPr>
              <a:t>2.4 ± 0.43 </a:t>
            </a:r>
            <a:endParaRPr lang="en-US" dirty="0"/>
          </a:p>
        </p:txBody>
      </p:sp>
      <p:sp>
        <p:nvSpPr>
          <p:cNvPr id="12" name="TextBox 11">
            <a:extLst>
              <a:ext uri="{FF2B5EF4-FFF2-40B4-BE49-F238E27FC236}">
                <a16:creationId xmlns:a16="http://schemas.microsoft.com/office/drawing/2014/main" id="{4E85A46C-8F34-FFD2-4B5E-01EF28FF0F41}"/>
              </a:ext>
            </a:extLst>
          </p:cNvPr>
          <p:cNvSpPr txBox="1"/>
          <p:nvPr/>
        </p:nvSpPr>
        <p:spPr>
          <a:xfrm>
            <a:off x="1133014" y="3251081"/>
            <a:ext cx="1337388" cy="369332"/>
          </a:xfrm>
          <a:prstGeom prst="rect">
            <a:avLst/>
          </a:prstGeom>
          <a:noFill/>
        </p:spPr>
        <p:txBody>
          <a:bodyPr wrap="square">
            <a:spAutoFit/>
          </a:bodyPr>
          <a:lstStyle/>
          <a:p>
            <a:r>
              <a:rPr lang="en-US" b="1" dirty="0">
                <a:solidFill>
                  <a:srgbClr val="C00000"/>
                </a:solidFill>
                <a:latin typeface="Times New Roman" panose="02020603050405020304" pitchFamily="18" charset="0"/>
                <a:cs typeface="Times New Roman" panose="02020603050405020304" pitchFamily="18" charset="0"/>
              </a:rPr>
              <a:t>1.2 ± 0.32 </a:t>
            </a:r>
            <a:endParaRPr lang="en-US" dirty="0"/>
          </a:p>
        </p:txBody>
      </p:sp>
      <p:sp>
        <p:nvSpPr>
          <p:cNvPr id="13" name="TextBox 12">
            <a:extLst>
              <a:ext uri="{FF2B5EF4-FFF2-40B4-BE49-F238E27FC236}">
                <a16:creationId xmlns:a16="http://schemas.microsoft.com/office/drawing/2014/main" id="{DDE93AE5-BABC-76B0-E6F0-A706A879D9F0}"/>
              </a:ext>
            </a:extLst>
          </p:cNvPr>
          <p:cNvSpPr txBox="1"/>
          <p:nvPr/>
        </p:nvSpPr>
        <p:spPr>
          <a:xfrm>
            <a:off x="1099448" y="4108529"/>
            <a:ext cx="1337388" cy="369332"/>
          </a:xfrm>
          <a:prstGeom prst="rect">
            <a:avLst/>
          </a:prstGeom>
          <a:noFill/>
        </p:spPr>
        <p:txBody>
          <a:bodyPr wrap="square">
            <a:spAutoFit/>
          </a:bodyPr>
          <a:lstStyle/>
          <a:p>
            <a:r>
              <a:rPr lang="en-US" b="1" dirty="0">
                <a:solidFill>
                  <a:srgbClr val="C00000"/>
                </a:solidFill>
                <a:latin typeface="Times New Roman" panose="02020603050405020304" pitchFamily="18" charset="0"/>
                <a:cs typeface="Times New Roman" panose="02020603050405020304" pitchFamily="18" charset="0"/>
              </a:rPr>
              <a:t>0.88 ± 0.29 </a:t>
            </a:r>
            <a:endParaRPr lang="en-US" dirty="0"/>
          </a:p>
        </p:txBody>
      </p:sp>
      <p:sp>
        <p:nvSpPr>
          <p:cNvPr id="14" name="TextBox 13">
            <a:extLst>
              <a:ext uri="{FF2B5EF4-FFF2-40B4-BE49-F238E27FC236}">
                <a16:creationId xmlns:a16="http://schemas.microsoft.com/office/drawing/2014/main" id="{A8A3400E-F03D-15E9-ABC9-DD34B6EF98DF}"/>
              </a:ext>
            </a:extLst>
          </p:cNvPr>
          <p:cNvSpPr txBox="1"/>
          <p:nvPr/>
        </p:nvSpPr>
        <p:spPr>
          <a:xfrm>
            <a:off x="925872" y="4960403"/>
            <a:ext cx="1479246" cy="369332"/>
          </a:xfrm>
          <a:prstGeom prst="rect">
            <a:avLst/>
          </a:prstGeom>
          <a:noFill/>
        </p:spPr>
        <p:txBody>
          <a:bodyPr wrap="square">
            <a:spAutoFit/>
          </a:bodyPr>
          <a:lstStyle/>
          <a:p>
            <a:r>
              <a:rPr lang="en-US" b="1" dirty="0">
                <a:solidFill>
                  <a:srgbClr val="C00000"/>
                </a:solidFill>
                <a:latin typeface="Times New Roman" panose="02020603050405020304" pitchFamily="18" charset="0"/>
                <a:cs typeface="Times New Roman" panose="02020603050405020304" pitchFamily="18" charset="0"/>
              </a:rPr>
              <a:t>0.036 ± 0.006 </a:t>
            </a:r>
            <a:endParaRPr lang="en-US" dirty="0"/>
          </a:p>
        </p:txBody>
      </p:sp>
      <p:sp>
        <p:nvSpPr>
          <p:cNvPr id="16" name="TextBox 15">
            <a:extLst>
              <a:ext uri="{FF2B5EF4-FFF2-40B4-BE49-F238E27FC236}">
                <a16:creationId xmlns:a16="http://schemas.microsoft.com/office/drawing/2014/main" id="{D2DC7DD6-694F-CFF3-8F7F-68B7489DCD33}"/>
              </a:ext>
            </a:extLst>
          </p:cNvPr>
          <p:cNvSpPr txBox="1"/>
          <p:nvPr/>
        </p:nvSpPr>
        <p:spPr>
          <a:xfrm>
            <a:off x="378171" y="5768360"/>
            <a:ext cx="3506125" cy="369332"/>
          </a:xfrm>
          <a:prstGeom prst="rect">
            <a:avLst/>
          </a:prstGeom>
          <a:noFill/>
        </p:spPr>
        <p:txBody>
          <a:bodyPr wrap="square">
            <a:spAutoFit/>
          </a:bodyPr>
          <a:lstStyle/>
          <a:p>
            <a:r>
              <a:rPr lang="en-US" b="1" dirty="0">
                <a:solidFill>
                  <a:schemeClr val="accent6">
                    <a:lumMod val="75000"/>
                  </a:schemeClr>
                </a:solidFill>
                <a:latin typeface="Times New Roman" panose="02020603050405020304" pitchFamily="18" charset="0"/>
                <a:cs typeface="Times New Roman" panose="02020603050405020304" pitchFamily="18" charset="0"/>
              </a:rPr>
              <a:t>Units are in </a:t>
            </a:r>
            <a:r>
              <a:rPr lang="en-US" b="1" dirty="0" err="1">
                <a:solidFill>
                  <a:schemeClr val="accent6">
                    <a:lumMod val="75000"/>
                  </a:schemeClr>
                </a:solidFill>
                <a:latin typeface="Times New Roman" panose="02020603050405020304" pitchFamily="18" charset="0"/>
                <a:cs typeface="Times New Roman" panose="02020603050405020304" pitchFamily="18" charset="0"/>
              </a:rPr>
              <a:t>nmoles</a:t>
            </a:r>
            <a:r>
              <a:rPr lang="en-US" b="1" dirty="0">
                <a:solidFill>
                  <a:schemeClr val="accent6">
                    <a:lumMod val="75000"/>
                  </a:schemeClr>
                </a:solidFill>
                <a:latin typeface="Times New Roman" panose="02020603050405020304" pitchFamily="18" charset="0"/>
                <a:cs typeface="Times New Roman" panose="02020603050405020304" pitchFamily="18" charset="0"/>
              </a:rPr>
              <a:t> DTT /min/m</a:t>
            </a:r>
            <a:r>
              <a:rPr lang="en-US" b="1" baseline="30000" dirty="0">
                <a:solidFill>
                  <a:schemeClr val="accent6">
                    <a:lumMod val="75000"/>
                  </a:schemeClr>
                </a:solidFill>
                <a:latin typeface="Times New Roman" panose="02020603050405020304" pitchFamily="18" charset="0"/>
                <a:cs typeface="Times New Roman" panose="02020603050405020304" pitchFamily="18" charset="0"/>
              </a:rPr>
              <a:t>3</a:t>
            </a:r>
            <a:endParaRPr lang="en-US" b="1" baseline="30000" dirty="0">
              <a:solidFill>
                <a:schemeClr val="accent6">
                  <a:lumMod val="75000"/>
                </a:schemeClr>
              </a:solidFill>
            </a:endParaRPr>
          </a:p>
        </p:txBody>
      </p:sp>
      <p:sp>
        <p:nvSpPr>
          <p:cNvPr id="17" name="Rectangle 16">
            <a:extLst>
              <a:ext uri="{FF2B5EF4-FFF2-40B4-BE49-F238E27FC236}">
                <a16:creationId xmlns:a16="http://schemas.microsoft.com/office/drawing/2014/main" id="{64BE6CB1-298A-7520-619E-23C85D2095CE}"/>
              </a:ext>
            </a:extLst>
          </p:cNvPr>
          <p:cNvSpPr/>
          <p:nvPr/>
        </p:nvSpPr>
        <p:spPr>
          <a:xfrm>
            <a:off x="917123" y="1995670"/>
            <a:ext cx="1557690" cy="75690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0B9AD0B7-E895-F45F-C5AD-F18CAD551A60}"/>
              </a:ext>
            </a:extLst>
          </p:cNvPr>
          <p:cNvSpPr/>
          <p:nvPr/>
        </p:nvSpPr>
        <p:spPr>
          <a:xfrm>
            <a:off x="912712" y="2872573"/>
            <a:ext cx="1557690" cy="75690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CF81E02A-BA4D-4CE3-E111-BB1561CF5ED3}"/>
              </a:ext>
            </a:extLst>
          </p:cNvPr>
          <p:cNvSpPr/>
          <p:nvPr/>
        </p:nvSpPr>
        <p:spPr>
          <a:xfrm>
            <a:off x="912712" y="3749099"/>
            <a:ext cx="1557690" cy="75690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052D2ADA-72F9-11DC-E134-78E088712989}"/>
              </a:ext>
            </a:extLst>
          </p:cNvPr>
          <p:cNvSpPr/>
          <p:nvPr/>
        </p:nvSpPr>
        <p:spPr>
          <a:xfrm>
            <a:off x="912712" y="4617105"/>
            <a:ext cx="1557690" cy="75690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8043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extLst>
              <a:ext uri="{28A0092B-C50C-407E-A947-70E740481C1C}">
                <a14:useLocalDpi xmlns:a14="http://schemas.microsoft.com/office/drawing/2010/main" val="0"/>
              </a:ext>
            </a:extLst>
          </a:blip>
          <a:srcRect b="10249"/>
          <a:stretch>
            <a:fillRect/>
          </a:stretch>
        </p:blipFill>
        <p:spPr bwMode="auto">
          <a:xfrm>
            <a:off x="4267200" y="431343"/>
            <a:ext cx="4876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TextBox 4"/>
          <p:cNvSpPr txBox="1">
            <a:spLocks noChangeArrowheads="1"/>
          </p:cNvSpPr>
          <p:nvPr/>
        </p:nvSpPr>
        <p:spPr bwMode="auto">
          <a:xfrm>
            <a:off x="76200" y="152400"/>
            <a:ext cx="41910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chemeClr val="accent5">
                    <a:lumMod val="60000"/>
                    <a:lumOff val="40000"/>
                  </a:schemeClr>
                </a:solidFill>
                <a:latin typeface="Helvetica" charset="0"/>
              </a:rPr>
              <a:t>Epidemiological studies show that PM</a:t>
            </a:r>
            <a:r>
              <a:rPr lang="en-US" b="1" dirty="0">
                <a:solidFill>
                  <a:schemeClr val="tx2"/>
                </a:solidFill>
                <a:latin typeface="Helvetica" charset="0"/>
              </a:rPr>
              <a:t>:</a:t>
            </a:r>
          </a:p>
          <a:p>
            <a:pPr eaLnBrk="1" hangingPunct="1"/>
            <a:endParaRPr lang="en-US" b="1" dirty="0">
              <a:solidFill>
                <a:schemeClr val="tx2"/>
              </a:solidFill>
              <a:latin typeface="Helvetica" charset="0"/>
            </a:endParaRPr>
          </a:p>
          <a:p>
            <a:pPr eaLnBrk="1" hangingPunct="1">
              <a:buFont typeface="Arial" charset="0"/>
              <a:buChar char="•"/>
            </a:pPr>
            <a:r>
              <a:rPr lang="en-US" b="1" dirty="0">
                <a:solidFill>
                  <a:schemeClr val="tx2"/>
                </a:solidFill>
                <a:latin typeface="Helvetica" charset="0"/>
              </a:rPr>
              <a:t> </a:t>
            </a:r>
            <a:r>
              <a:rPr lang="en-US" b="1" dirty="0">
                <a:solidFill>
                  <a:srgbClr val="D7E4BD"/>
                </a:solidFill>
                <a:latin typeface="Helvetica" charset="0"/>
              </a:rPr>
              <a:t>affects cardiorespiratory system</a:t>
            </a:r>
          </a:p>
          <a:p>
            <a:pPr eaLnBrk="1" hangingPunct="1">
              <a:buFont typeface="Arial" charset="0"/>
              <a:buChar char="•"/>
            </a:pPr>
            <a:r>
              <a:rPr lang="en-US" b="1" dirty="0">
                <a:solidFill>
                  <a:schemeClr val="tx2"/>
                </a:solidFill>
                <a:latin typeface="Helvetica" charset="0"/>
              </a:rPr>
              <a:t> </a:t>
            </a:r>
            <a:r>
              <a:rPr lang="en-US" b="1" dirty="0">
                <a:solidFill>
                  <a:srgbClr val="FFFF00"/>
                </a:solidFill>
                <a:latin typeface="Helvetica" charset="0"/>
              </a:rPr>
              <a:t>can cause cancer</a:t>
            </a:r>
          </a:p>
          <a:p>
            <a:pPr eaLnBrk="1" hangingPunct="1">
              <a:buFont typeface="Arial" charset="0"/>
              <a:buChar char="•"/>
            </a:pPr>
            <a:r>
              <a:rPr lang="en-US" b="1" dirty="0">
                <a:solidFill>
                  <a:schemeClr val="tx2"/>
                </a:solidFill>
                <a:latin typeface="Helvetica" charset="0"/>
              </a:rPr>
              <a:t> </a:t>
            </a:r>
            <a:r>
              <a:rPr lang="en-US" b="1" dirty="0">
                <a:solidFill>
                  <a:schemeClr val="accent6">
                    <a:lumMod val="60000"/>
                    <a:lumOff val="40000"/>
                  </a:schemeClr>
                </a:solidFill>
                <a:latin typeface="Helvetica" charset="0"/>
              </a:rPr>
              <a:t>impairs lung development</a:t>
            </a:r>
          </a:p>
          <a:p>
            <a:pPr eaLnBrk="1" hangingPunct="1">
              <a:buFont typeface="Arial" charset="0"/>
              <a:buChar char="•"/>
            </a:pPr>
            <a:r>
              <a:rPr lang="en-US" b="1" dirty="0">
                <a:solidFill>
                  <a:schemeClr val="accent3">
                    <a:lumMod val="60000"/>
                    <a:lumOff val="40000"/>
                  </a:schemeClr>
                </a:solidFill>
                <a:latin typeface="Helvetica" charset="0"/>
              </a:rPr>
              <a:t>Impairs neural system</a:t>
            </a:r>
          </a:p>
        </p:txBody>
      </p:sp>
      <p:sp>
        <p:nvSpPr>
          <p:cNvPr id="51203" name="TextBox 5"/>
          <p:cNvSpPr txBox="1">
            <a:spLocks noChangeArrowheads="1"/>
          </p:cNvSpPr>
          <p:nvPr/>
        </p:nvSpPr>
        <p:spPr bwMode="auto">
          <a:xfrm>
            <a:off x="0" y="5715000"/>
            <a:ext cx="9144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EEECE1"/>
                </a:solidFill>
                <a:latin typeface="Helvetica" charset="0"/>
              </a:rPr>
              <a:t>The EPA estimates that over 60,000 premature deaths per year in the US can be attributed to PM.  More deadly than car accidents!</a:t>
            </a:r>
          </a:p>
        </p:txBody>
      </p:sp>
      <p:sp>
        <p:nvSpPr>
          <p:cNvPr id="51204" name="TextBox 6"/>
          <p:cNvSpPr txBox="1">
            <a:spLocks noChangeArrowheads="1"/>
          </p:cNvSpPr>
          <p:nvPr/>
        </p:nvSpPr>
        <p:spPr bwMode="auto">
          <a:xfrm>
            <a:off x="6573198" y="5082165"/>
            <a:ext cx="17541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latin typeface="Helvetica" charset="0"/>
              </a:rPr>
              <a:t>[NARSTO, 2003]</a:t>
            </a:r>
          </a:p>
        </p:txBody>
      </p:sp>
    </p:spTree>
    <p:extLst>
      <p:ext uri="{BB962C8B-B14F-4D97-AF65-F5344CB8AC3E}">
        <p14:creationId xmlns:p14="http://schemas.microsoft.com/office/powerpoint/2010/main" val="25241525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C1B27-747A-1D69-2D4C-E56CC316B3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9952" y="3536054"/>
            <a:ext cx="3498056" cy="2226945"/>
          </a:xfrm>
          <a:prstGeom prst="rect">
            <a:avLst/>
          </a:prstGeom>
          <a:noFill/>
        </p:spPr>
      </p:pic>
      <p:sp>
        <p:nvSpPr>
          <p:cNvPr id="9" name="Title 1">
            <a:extLst>
              <a:ext uri="{FF2B5EF4-FFF2-40B4-BE49-F238E27FC236}">
                <a16:creationId xmlns:a16="http://schemas.microsoft.com/office/drawing/2014/main" id="{A189E681-2BD4-715F-A257-122383CC541A}"/>
              </a:ext>
            </a:extLst>
          </p:cNvPr>
          <p:cNvSpPr txBox="1">
            <a:spLocks/>
          </p:cNvSpPr>
          <p:nvPr/>
        </p:nvSpPr>
        <p:spPr>
          <a:xfrm>
            <a:off x="460721" y="1748264"/>
            <a:ext cx="4110741" cy="34165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50" b="1" dirty="0">
                <a:solidFill>
                  <a:schemeClr val="accent6">
                    <a:lumMod val="50000"/>
                  </a:schemeClr>
                </a:solidFill>
                <a:latin typeface="Calibri" panose="020F0502020204030204" pitchFamily="34" charset="0"/>
                <a:cs typeface="Calibri" panose="020F0502020204030204" pitchFamily="34" charset="0"/>
              </a:rPr>
              <a:t>Comparison of DTT and DCF results between the CGI and reference sampler (PCIS</a:t>
            </a:r>
            <a:r>
              <a:rPr lang="en-US" sz="2250" dirty="0">
                <a:solidFill>
                  <a:srgbClr val="C00000"/>
                </a:solidFill>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73D936CD-8B76-1A2B-D757-E1781A413EFB}"/>
              </a:ext>
            </a:extLst>
          </p:cNvPr>
          <p:cNvSpPr>
            <a:spLocks noGrp="1"/>
          </p:cNvSpPr>
          <p:nvPr>
            <p:ph type="sldNum" sz="quarter" idx="12"/>
          </p:nvPr>
        </p:nvSpPr>
        <p:spPr/>
        <p:txBody>
          <a:bodyPr/>
          <a:lstStyle/>
          <a:p>
            <a:fld id="{526B30A8-BC8D-42FF-8784-222C0B6552E5}" type="slidenum">
              <a:rPr lang="en-US" sz="1500">
                <a:solidFill>
                  <a:schemeClr val="tx1"/>
                </a:solidFill>
                <a:latin typeface="Times New Roman" panose="02020603050405020304" pitchFamily="18" charset="0"/>
                <a:cs typeface="Times New Roman" panose="02020603050405020304" pitchFamily="18" charset="0"/>
              </a:rPr>
              <a:t>70</a:t>
            </a:fld>
            <a:endParaRPr lang="en-US" sz="15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ADD110C-7941-4C3F-FAF9-8D68229D7C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9952" y="1365068"/>
            <a:ext cx="3537374" cy="2226946"/>
          </a:xfrm>
          <a:prstGeom prst="rect">
            <a:avLst/>
          </a:prstGeom>
          <a:noFill/>
        </p:spPr>
      </p:pic>
      <p:pic>
        <p:nvPicPr>
          <p:cNvPr id="2" name="Picture 1" descr="Logos | USC Identity Guidelines | USC">
            <a:extLst>
              <a:ext uri="{FF2B5EF4-FFF2-40B4-BE49-F238E27FC236}">
                <a16:creationId xmlns:a16="http://schemas.microsoft.com/office/drawing/2014/main" id="{23D6DF4F-1A1D-67D0-5F81-11D6FA4D8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599" y="867055"/>
            <a:ext cx="1534402" cy="56431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DF114D1-37CA-E74D-A661-7EFE02F107D1}"/>
              </a:ext>
            </a:extLst>
          </p:cNvPr>
          <p:cNvSpPr txBox="1">
            <a:spLocks/>
          </p:cNvSpPr>
          <p:nvPr/>
        </p:nvSpPr>
        <p:spPr>
          <a:xfrm>
            <a:off x="8038510" y="1512888"/>
            <a:ext cx="644769" cy="34165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DTT</a:t>
            </a:r>
          </a:p>
        </p:txBody>
      </p:sp>
      <p:sp>
        <p:nvSpPr>
          <p:cNvPr id="11" name="Title 1">
            <a:extLst>
              <a:ext uri="{FF2B5EF4-FFF2-40B4-BE49-F238E27FC236}">
                <a16:creationId xmlns:a16="http://schemas.microsoft.com/office/drawing/2014/main" id="{1F508C37-1C3C-4B77-C859-8A3EED515045}"/>
              </a:ext>
            </a:extLst>
          </p:cNvPr>
          <p:cNvSpPr txBox="1">
            <a:spLocks/>
          </p:cNvSpPr>
          <p:nvPr/>
        </p:nvSpPr>
        <p:spPr>
          <a:xfrm>
            <a:off x="8038510" y="3673528"/>
            <a:ext cx="644769" cy="34165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latin typeface="Times New Roman" panose="02020603050405020304" pitchFamily="18" charset="0"/>
                <a:cs typeface="Times New Roman" panose="02020603050405020304" pitchFamily="18" charset="0"/>
              </a:rPr>
              <a:t>DCF</a:t>
            </a:r>
          </a:p>
        </p:txBody>
      </p:sp>
      <p:sp>
        <p:nvSpPr>
          <p:cNvPr id="12" name="TextBox 11">
            <a:extLst>
              <a:ext uri="{FF2B5EF4-FFF2-40B4-BE49-F238E27FC236}">
                <a16:creationId xmlns:a16="http://schemas.microsoft.com/office/drawing/2014/main" id="{81A84271-47B7-E7F5-2B13-5657CBA5496E}"/>
              </a:ext>
            </a:extLst>
          </p:cNvPr>
          <p:cNvSpPr txBox="1"/>
          <p:nvPr/>
        </p:nvSpPr>
        <p:spPr>
          <a:xfrm>
            <a:off x="315993" y="2270497"/>
            <a:ext cx="5043850" cy="2862322"/>
          </a:xfrm>
          <a:prstGeom prst="rect">
            <a:avLst/>
          </a:prstGeom>
          <a:noFill/>
        </p:spPr>
        <p:txBody>
          <a:bodyPr wrap="square">
            <a:spAutoFit/>
          </a:bodyPr>
          <a:lstStyle/>
          <a:p>
            <a:pPr marL="257175" indent="-257175">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The DTT and DCF activities of particles collected using the </a:t>
            </a:r>
            <a:r>
              <a:rPr lang="en-US" b="1" dirty="0">
                <a:solidFill>
                  <a:srgbClr val="C00000"/>
                </a:solidFill>
                <a:latin typeface="Calibri" panose="020F0502020204030204" pitchFamily="34" charset="0"/>
                <a:cs typeface="Calibri" panose="020F0502020204030204" pitchFamily="34" charset="0"/>
              </a:rPr>
              <a:t>GCI</a:t>
            </a:r>
            <a:r>
              <a:rPr lang="en-US" dirty="0">
                <a:latin typeface="Calibri" panose="020F0502020204030204" pitchFamily="34" charset="0"/>
                <a:cs typeface="Calibri" panose="020F0502020204030204" pitchFamily="34" charset="0"/>
              </a:rPr>
              <a:t> </a:t>
            </a:r>
            <a:r>
              <a:rPr lang="en-US" dirty="0">
                <a:solidFill>
                  <a:srgbClr val="0070C0"/>
                </a:solidFill>
                <a:latin typeface="Calibri" panose="020F0502020204030204" pitchFamily="34" charset="0"/>
                <a:cs typeface="Calibri" panose="020F0502020204030204" pitchFamily="34" charset="0"/>
              </a:rPr>
              <a:t>were approximately </a:t>
            </a:r>
            <a:r>
              <a:rPr lang="en-US" b="1" dirty="0">
                <a:solidFill>
                  <a:srgbClr val="C00000"/>
                </a:solidFill>
                <a:latin typeface="Calibri" panose="020F0502020204030204" pitchFamily="34" charset="0"/>
                <a:cs typeface="Calibri" panose="020F0502020204030204" pitchFamily="34" charset="0"/>
              </a:rPr>
              <a:t>twice</a:t>
            </a:r>
            <a:r>
              <a:rPr lang="en-US" dirty="0">
                <a:latin typeface="Calibri" panose="020F0502020204030204" pitchFamily="34" charset="0"/>
                <a:cs typeface="Calibri" panose="020F0502020204030204" pitchFamily="34" charset="0"/>
              </a:rPr>
              <a:t> </a:t>
            </a:r>
            <a:r>
              <a:rPr lang="en-US" dirty="0">
                <a:solidFill>
                  <a:schemeClr val="accent6">
                    <a:lumMod val="50000"/>
                  </a:schemeClr>
                </a:solidFill>
                <a:latin typeface="Calibri" panose="020F0502020204030204" pitchFamily="34" charset="0"/>
                <a:cs typeface="Calibri" panose="020F0502020204030204" pitchFamily="34" charset="0"/>
              </a:rPr>
              <a:t>and</a:t>
            </a:r>
            <a:r>
              <a:rPr lang="en-US" dirty="0">
                <a:latin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cs typeface="Calibri" panose="020F0502020204030204" pitchFamily="34" charset="0"/>
              </a:rPr>
              <a:t>four</a:t>
            </a:r>
            <a:r>
              <a:rPr lang="en-US" dirty="0">
                <a:latin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cs typeface="Calibri" panose="020F0502020204030204" pitchFamily="34" charset="0"/>
              </a:rPr>
              <a:t>times higher </a:t>
            </a:r>
            <a:r>
              <a:rPr lang="en-US" dirty="0">
                <a:solidFill>
                  <a:srgbClr val="0070C0"/>
                </a:solidFill>
                <a:latin typeface="Calibri" panose="020F0502020204030204" pitchFamily="34" charset="0"/>
                <a:cs typeface="Calibri" panose="020F0502020204030204" pitchFamily="34" charset="0"/>
              </a:rPr>
              <a:t>than the redox activities of particles collected by the </a:t>
            </a:r>
            <a:r>
              <a:rPr lang="en-US" b="1" dirty="0">
                <a:solidFill>
                  <a:srgbClr val="C00000"/>
                </a:solidFill>
                <a:latin typeface="Calibri" panose="020F0502020204030204" pitchFamily="34" charset="0"/>
                <a:cs typeface="Calibri" panose="020F0502020204030204" pitchFamily="34" charset="0"/>
              </a:rPr>
              <a:t>PCIS</a:t>
            </a:r>
            <a:r>
              <a:rPr lang="en-US" dirty="0">
                <a:latin typeface="Calibri" panose="020F0502020204030204" pitchFamily="34" charset="0"/>
                <a:cs typeface="Calibri" panose="020F0502020204030204" pitchFamily="34" charset="0"/>
              </a:rPr>
              <a:t>, </a:t>
            </a:r>
            <a:r>
              <a:rPr lang="en-US" dirty="0">
                <a:solidFill>
                  <a:srgbClr val="0070C0"/>
                </a:solidFill>
                <a:latin typeface="Calibri" panose="020F0502020204030204" pitchFamily="34" charset="0"/>
                <a:cs typeface="Calibri" panose="020F0502020204030204" pitchFamily="34" charset="0"/>
              </a:rPr>
              <a:t>respectively.</a:t>
            </a:r>
            <a:r>
              <a:rPr lang="en-US" b="1" dirty="0">
                <a:solidFill>
                  <a:srgbClr val="0070C0"/>
                </a:solidFill>
                <a:latin typeface="Calibri" panose="020F0502020204030204" pitchFamily="34" charset="0"/>
                <a:cs typeface="Calibri" panose="020F0502020204030204" pitchFamily="34" charset="0"/>
              </a:rPr>
              <a:t> </a:t>
            </a:r>
          </a:p>
          <a:p>
            <a:pPr marL="257175" indent="-257175">
              <a:buFont typeface="Arial" panose="020B0604020202020204" pitchFamily="34" charset="0"/>
              <a:buChar char="•"/>
            </a:pPr>
            <a:endParaRPr lang="en-US" b="1" dirty="0">
              <a:solidFill>
                <a:srgbClr val="C00000"/>
              </a:solidFill>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dirty="0">
                <a:solidFill>
                  <a:srgbClr val="0070C0"/>
                </a:solidFill>
                <a:latin typeface="Calibri" panose="020F0502020204030204" pitchFamily="34" charset="0"/>
                <a:cs typeface="Calibri" panose="020F0502020204030204" pitchFamily="34" charset="0"/>
              </a:rPr>
              <a:t>This might be attributed to the superiority of the GCI in capturing </a:t>
            </a:r>
            <a:r>
              <a:rPr lang="en-US" b="1" dirty="0">
                <a:solidFill>
                  <a:srgbClr val="C00000"/>
                </a:solidFill>
                <a:latin typeface="Calibri" panose="020F0502020204030204" pitchFamily="34" charset="0"/>
                <a:cs typeface="Calibri" panose="020F0502020204030204" pitchFamily="34" charset="0"/>
              </a:rPr>
              <a:t>water-insoluble </a:t>
            </a:r>
            <a:r>
              <a:rPr lang="en-US" b="1" dirty="0">
                <a:solidFill>
                  <a:srgbClr val="0070C0"/>
                </a:solidFill>
                <a:latin typeface="Calibri" panose="020F0502020204030204" pitchFamily="34" charset="0"/>
                <a:cs typeface="Calibri" panose="020F0502020204030204" pitchFamily="34" charset="0"/>
              </a:rPr>
              <a:t>redox-active </a:t>
            </a:r>
            <a:r>
              <a:rPr lang="en-US" dirty="0">
                <a:solidFill>
                  <a:srgbClr val="0070C0"/>
                </a:solidFill>
                <a:latin typeface="Calibri" panose="020F0502020204030204" pitchFamily="34" charset="0"/>
                <a:cs typeface="Calibri" panose="020F0502020204030204" pitchFamily="34" charset="0"/>
              </a:rPr>
              <a:t>PM species (e.g., elemental carbon, PAH, other insoluble organics, and transition metals such as iron, lead, nickel</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93904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B7C5B2-43EF-D6F8-5FCE-920694A1C083}"/>
              </a:ext>
            </a:extLst>
          </p:cNvPr>
          <p:cNvSpPr txBox="1"/>
          <p:nvPr/>
        </p:nvSpPr>
        <p:spPr>
          <a:xfrm>
            <a:off x="664464" y="491020"/>
            <a:ext cx="7370064" cy="4339650"/>
          </a:xfrm>
          <a:prstGeom prst="rect">
            <a:avLst/>
          </a:prstGeom>
          <a:noFill/>
        </p:spPr>
        <p:txBody>
          <a:bodyPr wrap="square">
            <a:spAutoFit/>
          </a:bodyPr>
          <a:lstStyle/>
          <a:p>
            <a:r>
              <a:rPr lang="en-US" sz="3200" dirty="0">
                <a:solidFill>
                  <a:schemeClr val="tx2">
                    <a:lumMod val="75000"/>
                  </a:schemeClr>
                </a:solidFill>
                <a:effectLst/>
                <a:latin typeface="Helvetica" pitchFamily="2" charset="0"/>
              </a:rPr>
              <a:t>Design, optimization, and evaluation of a wet electrostatic precipitator (ESP) for aerosol collection</a:t>
            </a:r>
          </a:p>
          <a:p>
            <a:endParaRPr lang="en-US" dirty="0">
              <a:solidFill>
                <a:schemeClr val="tx2">
                  <a:lumMod val="75000"/>
                </a:schemeClr>
              </a:solidFill>
              <a:latin typeface="Helvetica" pitchFamily="2" charset="0"/>
            </a:endParaRPr>
          </a:p>
          <a:p>
            <a:endParaRPr lang="en-US" dirty="0">
              <a:solidFill>
                <a:schemeClr val="tx2">
                  <a:lumMod val="75000"/>
                </a:schemeClr>
              </a:solidFill>
              <a:effectLst/>
              <a:latin typeface="Helvetica" pitchFamily="2" charset="0"/>
            </a:endParaRPr>
          </a:p>
          <a:p>
            <a:endParaRPr lang="en-US" dirty="0">
              <a:solidFill>
                <a:schemeClr val="tx2">
                  <a:lumMod val="75000"/>
                </a:schemeClr>
              </a:solidFill>
              <a:latin typeface="Helvetica" pitchFamily="2" charset="0"/>
            </a:endParaRPr>
          </a:p>
          <a:p>
            <a:r>
              <a:rPr lang="en-US" dirty="0">
                <a:solidFill>
                  <a:schemeClr val="tx2">
                    <a:lumMod val="75000"/>
                  </a:schemeClr>
                </a:solidFill>
                <a:effectLst/>
                <a:latin typeface="Helvetica" pitchFamily="2" charset="0"/>
              </a:rPr>
              <a:t>Mohammad Mahdi Badami , </a:t>
            </a:r>
            <a:r>
              <a:rPr lang="en-US" dirty="0" err="1">
                <a:solidFill>
                  <a:schemeClr val="tx2">
                    <a:lumMod val="75000"/>
                  </a:schemeClr>
                </a:solidFill>
                <a:effectLst/>
                <a:latin typeface="Helvetica" pitchFamily="2" charset="0"/>
              </a:rPr>
              <a:t>Ramin</a:t>
            </a:r>
            <a:r>
              <a:rPr lang="en-US" dirty="0">
                <a:solidFill>
                  <a:schemeClr val="tx2">
                    <a:lumMod val="75000"/>
                  </a:schemeClr>
                </a:solidFill>
                <a:effectLst/>
                <a:latin typeface="Helvetica" pitchFamily="2" charset="0"/>
              </a:rPr>
              <a:t> </a:t>
            </a:r>
            <a:r>
              <a:rPr lang="en-US" dirty="0" err="1">
                <a:solidFill>
                  <a:schemeClr val="tx2">
                    <a:lumMod val="75000"/>
                  </a:schemeClr>
                </a:solidFill>
                <a:effectLst/>
                <a:latin typeface="Helvetica" pitchFamily="2" charset="0"/>
              </a:rPr>
              <a:t>Tohidi</a:t>
            </a:r>
            <a:r>
              <a:rPr lang="en-US" dirty="0">
                <a:solidFill>
                  <a:schemeClr val="tx2">
                    <a:lumMod val="75000"/>
                  </a:schemeClr>
                </a:solidFill>
                <a:effectLst/>
                <a:latin typeface="Helvetica" pitchFamily="2" charset="0"/>
              </a:rPr>
              <a:t> ,</a:t>
            </a:r>
          </a:p>
          <a:p>
            <a:r>
              <a:rPr lang="en-US" dirty="0">
                <a:solidFill>
                  <a:schemeClr val="tx2">
                    <a:lumMod val="75000"/>
                  </a:schemeClr>
                </a:solidFill>
                <a:effectLst/>
                <a:latin typeface="Helvetica" pitchFamily="2" charset="0"/>
              </a:rPr>
              <a:t>Mohammad </a:t>
            </a:r>
            <a:r>
              <a:rPr lang="en-US" dirty="0" err="1">
                <a:solidFill>
                  <a:schemeClr val="tx2">
                    <a:lumMod val="75000"/>
                  </a:schemeClr>
                </a:solidFill>
                <a:effectLst/>
                <a:latin typeface="Helvetica" pitchFamily="2" charset="0"/>
              </a:rPr>
              <a:t>Aldekheel</a:t>
            </a:r>
            <a:r>
              <a:rPr lang="en-US" dirty="0">
                <a:solidFill>
                  <a:schemeClr val="tx2">
                    <a:lumMod val="75000"/>
                  </a:schemeClr>
                </a:solidFill>
                <a:effectLst/>
                <a:latin typeface="Helvetica" pitchFamily="2" charset="0"/>
              </a:rPr>
              <a:t> , Vahid </a:t>
            </a:r>
            <a:r>
              <a:rPr lang="en-US" dirty="0" err="1">
                <a:solidFill>
                  <a:schemeClr val="tx2">
                    <a:lumMod val="75000"/>
                  </a:schemeClr>
                </a:solidFill>
                <a:effectLst/>
                <a:latin typeface="Helvetica" pitchFamily="2" charset="0"/>
              </a:rPr>
              <a:t>Jalali</a:t>
            </a:r>
            <a:r>
              <a:rPr lang="en-US" dirty="0">
                <a:solidFill>
                  <a:schemeClr val="tx2">
                    <a:lumMod val="75000"/>
                  </a:schemeClr>
                </a:solidFill>
                <a:effectLst/>
                <a:latin typeface="Helvetica" pitchFamily="2" charset="0"/>
              </a:rPr>
              <a:t> Farahani ,</a:t>
            </a:r>
          </a:p>
          <a:p>
            <a:r>
              <a:rPr lang="en-US" dirty="0">
                <a:solidFill>
                  <a:schemeClr val="tx2">
                    <a:lumMod val="75000"/>
                  </a:schemeClr>
                </a:solidFill>
                <a:effectLst/>
                <a:latin typeface="Helvetica" pitchFamily="2" charset="0"/>
              </a:rPr>
              <a:t>Vishal Verma , Constantinos Sioutas</a:t>
            </a:r>
          </a:p>
          <a:p>
            <a:endParaRPr lang="en-US" dirty="0">
              <a:solidFill>
                <a:schemeClr val="tx2">
                  <a:lumMod val="75000"/>
                </a:schemeClr>
              </a:solidFill>
              <a:latin typeface="Helvetica" pitchFamily="2" charset="0"/>
            </a:endParaRPr>
          </a:p>
          <a:p>
            <a:r>
              <a:rPr lang="en-US" b="1" u="sng" dirty="0">
                <a:solidFill>
                  <a:schemeClr val="tx2">
                    <a:lumMod val="75000"/>
                  </a:schemeClr>
                </a:solidFill>
                <a:effectLst/>
                <a:latin typeface="Helvetica" pitchFamily="2" charset="0"/>
              </a:rPr>
              <a:t>Atmospheric  Environment</a:t>
            </a:r>
            <a:endParaRPr lang="en-US" b="1" u="sng" dirty="0">
              <a:solidFill>
                <a:schemeClr val="tx2">
                  <a:lumMod val="75000"/>
                </a:schemeClr>
              </a:solidFill>
              <a:latin typeface="Helvetica" pitchFamily="2" charset="0"/>
            </a:endParaRPr>
          </a:p>
          <a:p>
            <a:endParaRPr lang="en-US" dirty="0">
              <a:solidFill>
                <a:schemeClr val="tx2">
                  <a:lumMod val="75000"/>
                </a:schemeClr>
              </a:solidFill>
              <a:effectLst/>
              <a:latin typeface="Helvetica" pitchFamily="2" charset="0"/>
            </a:endParaRPr>
          </a:p>
          <a:p>
            <a:r>
              <a:rPr lang="en-US" dirty="0">
                <a:solidFill>
                  <a:schemeClr val="tx2">
                    <a:lumMod val="75000"/>
                  </a:schemeClr>
                </a:solidFill>
                <a:effectLst/>
                <a:latin typeface="Helvetica" pitchFamily="2" charset="0"/>
              </a:rPr>
              <a:t>https://</a:t>
            </a:r>
            <a:r>
              <a:rPr lang="en-US" dirty="0" err="1">
                <a:solidFill>
                  <a:schemeClr val="tx2">
                    <a:lumMod val="75000"/>
                  </a:schemeClr>
                </a:solidFill>
                <a:effectLst/>
                <a:latin typeface="Helvetica" pitchFamily="2" charset="0"/>
              </a:rPr>
              <a:t>doi.org</a:t>
            </a:r>
            <a:r>
              <a:rPr lang="en-US" dirty="0">
                <a:solidFill>
                  <a:schemeClr val="tx2">
                    <a:lumMod val="75000"/>
                  </a:schemeClr>
                </a:solidFill>
                <a:effectLst/>
                <a:latin typeface="Helvetica" pitchFamily="2" charset="0"/>
              </a:rPr>
              <a:t>/10.1016/j.atmosenv.2023.119858</a:t>
            </a:r>
          </a:p>
        </p:txBody>
      </p:sp>
    </p:spTree>
    <p:extLst>
      <p:ext uri="{BB962C8B-B14F-4D97-AF65-F5344CB8AC3E}">
        <p14:creationId xmlns:p14="http://schemas.microsoft.com/office/powerpoint/2010/main" val="1989729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0452634-E8BD-53AF-4453-E2695CDED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0" y="508000"/>
            <a:ext cx="6794500" cy="584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843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B51A2661-BFE5-CCE5-23FC-C340FF875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6" y="2134108"/>
            <a:ext cx="8775700" cy="317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184052-68D0-C562-40BF-B3ACF5D949D1}"/>
              </a:ext>
            </a:extLst>
          </p:cNvPr>
          <p:cNvSpPr txBox="1"/>
          <p:nvPr/>
        </p:nvSpPr>
        <p:spPr>
          <a:xfrm>
            <a:off x="826008" y="0"/>
            <a:ext cx="7321296" cy="1477328"/>
          </a:xfrm>
          <a:prstGeom prst="rect">
            <a:avLst/>
          </a:prstGeom>
          <a:noFill/>
        </p:spPr>
        <p:txBody>
          <a:bodyPr wrap="square">
            <a:spAutoFit/>
          </a:bodyPr>
          <a:lstStyle/>
          <a:p>
            <a:r>
              <a:rPr lang="en-US" dirty="0">
                <a:solidFill>
                  <a:schemeClr val="tx2">
                    <a:lumMod val="75000"/>
                  </a:schemeClr>
                </a:solidFill>
                <a:effectLst/>
                <a:latin typeface="Helvetica" pitchFamily="2" charset="0"/>
              </a:rPr>
              <a:t>Comparison of experimental and</a:t>
            </a:r>
            <a:r>
              <a:rPr lang="en-US" dirty="0">
                <a:solidFill>
                  <a:schemeClr val="tx2">
                    <a:lumMod val="75000"/>
                  </a:schemeClr>
                </a:solidFill>
                <a:latin typeface="Helvetica" pitchFamily="2" charset="0"/>
              </a:rPr>
              <a:t> </a:t>
            </a:r>
            <a:r>
              <a:rPr lang="en-US" dirty="0">
                <a:solidFill>
                  <a:schemeClr val="tx2">
                    <a:lumMod val="75000"/>
                  </a:schemeClr>
                </a:solidFill>
                <a:effectLst/>
                <a:latin typeface="Helvetica" pitchFamily="2" charset="0"/>
              </a:rPr>
              <a:t>theoretical collection efficiency of the wet ESP theoretical collection efficiency of the wet ESP</a:t>
            </a:r>
          </a:p>
          <a:p>
            <a:r>
              <a:rPr lang="en-US" dirty="0">
                <a:solidFill>
                  <a:schemeClr val="tx2">
                    <a:lumMod val="75000"/>
                  </a:schemeClr>
                </a:solidFill>
                <a:effectLst/>
                <a:latin typeface="Helvetica" pitchFamily="2" charset="0"/>
              </a:rPr>
              <a:t>for NaCl particles for different size ranges at flow rates of 125 and 150 lpm and applied voltage of 11! kV. The error bars depict the</a:t>
            </a:r>
          </a:p>
          <a:p>
            <a:r>
              <a:rPr lang="en-US" dirty="0">
                <a:solidFill>
                  <a:schemeClr val="tx2">
                    <a:lumMod val="75000"/>
                  </a:schemeClr>
                </a:solidFill>
                <a:effectLst/>
                <a:latin typeface="Helvetica" pitchFamily="2" charset="0"/>
              </a:rPr>
              <a:t>standard deviation.</a:t>
            </a:r>
          </a:p>
        </p:txBody>
      </p:sp>
    </p:spTree>
    <p:extLst>
      <p:ext uri="{BB962C8B-B14F-4D97-AF65-F5344CB8AC3E}">
        <p14:creationId xmlns:p14="http://schemas.microsoft.com/office/powerpoint/2010/main" val="36915136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7AA93A-4011-A034-84CC-2AE3145441B8}"/>
              </a:ext>
            </a:extLst>
          </p:cNvPr>
          <p:cNvPicPr>
            <a:picLocks noChangeAspect="1"/>
          </p:cNvPicPr>
          <p:nvPr/>
        </p:nvPicPr>
        <p:blipFill>
          <a:blip r:embed="rId2"/>
          <a:stretch>
            <a:fillRect/>
          </a:stretch>
        </p:blipFill>
        <p:spPr>
          <a:xfrm>
            <a:off x="267208" y="97282"/>
            <a:ext cx="5438140" cy="2719070"/>
          </a:xfrm>
          <a:prstGeom prst="rect">
            <a:avLst/>
          </a:prstGeom>
        </p:spPr>
      </p:pic>
      <p:pic>
        <p:nvPicPr>
          <p:cNvPr id="3" name="Picture 2">
            <a:extLst>
              <a:ext uri="{FF2B5EF4-FFF2-40B4-BE49-F238E27FC236}">
                <a16:creationId xmlns:a16="http://schemas.microsoft.com/office/drawing/2014/main" id="{1DE1CEBB-7C95-00C1-3629-985BBE140EAB}"/>
              </a:ext>
            </a:extLst>
          </p:cNvPr>
          <p:cNvPicPr>
            <a:picLocks noChangeAspect="1"/>
          </p:cNvPicPr>
          <p:nvPr/>
        </p:nvPicPr>
        <p:blipFill>
          <a:blip r:embed="rId3"/>
          <a:stretch>
            <a:fillRect/>
          </a:stretch>
        </p:blipFill>
        <p:spPr>
          <a:xfrm>
            <a:off x="267208" y="3029458"/>
            <a:ext cx="5655936" cy="3346958"/>
          </a:xfrm>
          <a:prstGeom prst="rect">
            <a:avLst/>
          </a:prstGeom>
        </p:spPr>
      </p:pic>
      <p:sp>
        <p:nvSpPr>
          <p:cNvPr id="4" name="TextBox 3">
            <a:extLst>
              <a:ext uri="{FF2B5EF4-FFF2-40B4-BE49-F238E27FC236}">
                <a16:creationId xmlns:a16="http://schemas.microsoft.com/office/drawing/2014/main" id="{A0E9672E-1CCD-B6F2-A0AC-50C12D5C316F}"/>
              </a:ext>
            </a:extLst>
          </p:cNvPr>
          <p:cNvSpPr txBox="1"/>
          <p:nvPr/>
        </p:nvSpPr>
        <p:spPr>
          <a:xfrm>
            <a:off x="6498336" y="1133856"/>
            <a:ext cx="2048256" cy="2862322"/>
          </a:xfrm>
          <a:prstGeom prst="rect">
            <a:avLst/>
          </a:prstGeom>
          <a:noFill/>
        </p:spPr>
        <p:txBody>
          <a:bodyPr wrap="square" rtlCol="0">
            <a:spAutoFit/>
          </a:bodyPr>
          <a:lstStyle/>
          <a:p>
            <a:r>
              <a:rPr lang="en-US" sz="2000" dirty="0"/>
              <a:t>Concentrations of Total Organic Carbon (TOC) and trace elements and metals measured by the wet ESP and reference samplers </a:t>
            </a:r>
          </a:p>
        </p:txBody>
      </p:sp>
      <p:cxnSp>
        <p:nvCxnSpPr>
          <p:cNvPr id="6" name="Straight Arrow Connector 5">
            <a:extLst>
              <a:ext uri="{FF2B5EF4-FFF2-40B4-BE49-F238E27FC236}">
                <a16:creationId xmlns:a16="http://schemas.microsoft.com/office/drawing/2014/main" id="{C7AEF8C4-1832-BEE5-FCF4-BD8127A45BF3}"/>
              </a:ext>
            </a:extLst>
          </p:cNvPr>
          <p:cNvCxnSpPr/>
          <p:nvPr/>
        </p:nvCxnSpPr>
        <p:spPr>
          <a:xfrm flipH="1" flipV="1">
            <a:off x="5815584" y="1865376"/>
            <a:ext cx="609600" cy="12192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7F8D795-D580-235D-3C5A-CAB5787EF533}"/>
              </a:ext>
            </a:extLst>
          </p:cNvPr>
          <p:cNvCxnSpPr>
            <a:cxnSpLocks/>
          </p:cNvCxnSpPr>
          <p:nvPr/>
        </p:nvCxnSpPr>
        <p:spPr>
          <a:xfrm flipH="1">
            <a:off x="6021764" y="2389632"/>
            <a:ext cx="476572" cy="103936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9829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AD1C-8AE2-F24D-8B50-BE9E49E815A1}"/>
              </a:ext>
            </a:extLst>
          </p:cNvPr>
          <p:cNvSpPr>
            <a:spLocks noGrp="1"/>
          </p:cNvSpPr>
          <p:nvPr>
            <p:ph type="ctrTitle"/>
          </p:nvPr>
        </p:nvSpPr>
        <p:spPr>
          <a:xfrm>
            <a:off x="54539" y="1011219"/>
            <a:ext cx="8001001" cy="1584154"/>
          </a:xfrm>
        </p:spPr>
        <p:txBody>
          <a:bodyPr>
            <a:normAutofit/>
          </a:bodyPr>
          <a:lstStyle/>
          <a:p>
            <a:pPr>
              <a:spcBef>
                <a:spcPts val="0"/>
              </a:spcBef>
            </a:pPr>
            <a:r>
              <a:rPr lang="en-US" sz="2700" b="1" kern="1400" dirty="0">
                <a:solidFill>
                  <a:schemeClr val="accent6">
                    <a:lumMod val="50000"/>
                  </a:schemeClr>
                </a:solidFill>
                <a:latin typeface="Times New Roman" panose="02020603050405020304" pitchFamily="18" charset="0"/>
                <a:ea typeface="Times New Roman" panose="02020603050405020304" pitchFamily="18" charset="0"/>
              </a:rPr>
              <a:t>Development of an Online Monitor for Ambient Total and Water-soluble</a:t>
            </a:r>
            <a:br>
              <a:rPr lang="en-US" sz="2700" b="1" kern="1400" dirty="0">
                <a:solidFill>
                  <a:schemeClr val="accent6">
                    <a:lumMod val="50000"/>
                  </a:schemeClr>
                </a:solidFill>
                <a:latin typeface="Times New Roman" panose="02020603050405020304" pitchFamily="18" charset="0"/>
                <a:ea typeface="Times New Roman" panose="02020603050405020304" pitchFamily="18" charset="0"/>
              </a:rPr>
            </a:br>
            <a:r>
              <a:rPr lang="en-US" sz="2700" b="1" kern="1400" dirty="0">
                <a:solidFill>
                  <a:schemeClr val="accent6">
                    <a:lumMod val="50000"/>
                  </a:schemeClr>
                </a:solidFill>
                <a:latin typeface="Times New Roman" panose="02020603050405020304" pitchFamily="18" charset="0"/>
                <a:ea typeface="Times New Roman" panose="02020603050405020304" pitchFamily="18" charset="0"/>
              </a:rPr>
              <a:t>Organic Carbon (TOC and WSOC) Measurements</a:t>
            </a:r>
            <a:br>
              <a:rPr lang="en-US" sz="2700" b="1" kern="1400" dirty="0">
                <a:latin typeface="Times New Roman" panose="02020603050405020304" pitchFamily="18" charset="0"/>
                <a:ea typeface="Times New Roman" panose="02020603050405020304" pitchFamily="18" charset="0"/>
              </a:rPr>
            </a:br>
            <a:endParaRPr lang="en-US" sz="1800" i="1" baseline="30000" dirty="0">
              <a:solidFill>
                <a:schemeClr val="dk1"/>
              </a:solidFill>
              <a:latin typeface="Times New Roman" panose="02020603050405020304" pitchFamily="18" charset="0"/>
              <a:cs typeface="Times New Roman" panose="02020603050405020304" pitchFamily="18" charset="0"/>
              <a:sym typeface="Arial"/>
            </a:endParaRPr>
          </a:p>
        </p:txBody>
      </p:sp>
      <p:sp>
        <p:nvSpPr>
          <p:cNvPr id="3" name="Subtitle 2">
            <a:extLst>
              <a:ext uri="{FF2B5EF4-FFF2-40B4-BE49-F238E27FC236}">
                <a16:creationId xmlns:a16="http://schemas.microsoft.com/office/drawing/2014/main" id="{41EC4665-ADE3-E644-A387-980AEB435407}"/>
              </a:ext>
            </a:extLst>
          </p:cNvPr>
          <p:cNvSpPr>
            <a:spLocks noGrp="1"/>
          </p:cNvSpPr>
          <p:nvPr>
            <p:ph type="subTitle" idx="1"/>
          </p:nvPr>
        </p:nvSpPr>
        <p:spPr>
          <a:xfrm>
            <a:off x="796748" y="2685146"/>
            <a:ext cx="6858000" cy="3006994"/>
          </a:xfrm>
        </p:spPr>
        <p:txBody>
          <a:bodyPr>
            <a:noAutofit/>
          </a:bodyPr>
          <a:lstStyle/>
          <a:p>
            <a:r>
              <a:rPr lang="en-US" sz="2000" dirty="0">
                <a:solidFill>
                  <a:srgbClr val="000000"/>
                </a:solidFill>
                <a:effectLst/>
                <a:latin typeface="Times New Roman" panose="02020603050405020304" pitchFamily="18" charset="0"/>
                <a:ea typeface="Times New Roman" panose="02020603050405020304" pitchFamily="18" charset="0"/>
              </a:rPr>
              <a:t>Constantinos </a:t>
            </a:r>
            <a:r>
              <a:rPr lang="en-US" sz="2000" dirty="0" err="1">
                <a:solidFill>
                  <a:srgbClr val="000000"/>
                </a:solidFill>
                <a:effectLst/>
                <a:latin typeface="Times New Roman" panose="02020603050405020304" pitchFamily="18" charset="0"/>
                <a:ea typeface="Times New Roman" panose="02020603050405020304" pitchFamily="18" charset="0"/>
              </a:rPr>
              <a:t>Sioutas</a:t>
            </a:r>
            <a:r>
              <a:rPr lang="en-US" sz="2000" dirty="0">
                <a:solidFill>
                  <a:srgbClr val="000000"/>
                </a:solidFill>
                <a:latin typeface="Times New Roman" panose="02020603050405020304" pitchFamily="18" charset="0"/>
                <a:ea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rPr>
              <a:t>Yashar </a:t>
            </a:r>
            <a:r>
              <a:rPr lang="en-US" sz="2000" dirty="0" err="1">
                <a:solidFill>
                  <a:srgbClr val="000000"/>
                </a:solidFill>
                <a:effectLst/>
                <a:latin typeface="Times New Roman" panose="02020603050405020304" pitchFamily="18" charset="0"/>
                <a:ea typeface="Times New Roman" panose="02020603050405020304" pitchFamily="18" charset="0"/>
              </a:rPr>
              <a:t>Aghaei</a:t>
            </a:r>
            <a:r>
              <a:rPr lang="en-US" sz="2000" dirty="0">
                <a:solidFill>
                  <a:srgbClr val="000000"/>
                </a:solidFill>
                <a:effectLst/>
                <a:latin typeface="Times New Roman" panose="02020603050405020304" pitchFamily="18" charset="0"/>
                <a:ea typeface="Times New Roman" panose="02020603050405020304" pitchFamily="18" charset="0"/>
              </a:rPr>
              <a:t>, Mohammad </a:t>
            </a:r>
            <a:r>
              <a:rPr lang="en-US" sz="2000" dirty="0" err="1">
                <a:solidFill>
                  <a:srgbClr val="000000"/>
                </a:solidFill>
                <a:effectLst/>
                <a:latin typeface="Times New Roman" panose="02020603050405020304" pitchFamily="18" charset="0"/>
                <a:ea typeface="Times New Roman" panose="02020603050405020304" pitchFamily="18" charset="0"/>
              </a:rPr>
              <a:t>Aldekheel</a:t>
            </a:r>
            <a:r>
              <a:rPr lang="en-US" sz="2000" dirty="0">
                <a:solidFill>
                  <a:srgbClr val="000000"/>
                </a:solidFill>
                <a:effectLst/>
                <a:latin typeface="Times New Roman" panose="02020603050405020304" pitchFamily="18" charset="0"/>
                <a:ea typeface="Times New Roman" panose="02020603050405020304" pitchFamily="18" charset="0"/>
              </a:rPr>
              <a:t>, Ramin </a:t>
            </a:r>
            <a:r>
              <a:rPr lang="en-US" sz="2000" dirty="0" err="1">
                <a:solidFill>
                  <a:srgbClr val="000000"/>
                </a:solidFill>
                <a:effectLst/>
                <a:latin typeface="Times New Roman" panose="02020603050405020304" pitchFamily="18" charset="0"/>
                <a:ea typeface="Times New Roman" panose="02020603050405020304" pitchFamily="18" charset="0"/>
              </a:rPr>
              <a:t>Tohidi</a:t>
            </a:r>
            <a:r>
              <a:rPr lang="en-US" sz="2000" dirty="0">
                <a:solidFill>
                  <a:srgbClr val="000000"/>
                </a:solidFill>
                <a:effectLst/>
                <a:latin typeface="Times New Roman" panose="02020603050405020304" pitchFamily="18" charset="0"/>
                <a:ea typeface="Times New Roman" panose="02020603050405020304" pitchFamily="18" charset="0"/>
              </a:rPr>
              <a:t>, Mohammad Mahdi Badami</a:t>
            </a:r>
          </a:p>
          <a:p>
            <a:endParaRPr lang="en-US" sz="2000" dirty="0">
              <a:solidFill>
                <a:srgbClr val="000000"/>
              </a:solidFill>
              <a:effectLst/>
              <a:latin typeface="Times New Roman" panose="02020603050405020304" pitchFamily="18" charset="0"/>
              <a:ea typeface="Times New Roman" panose="02020603050405020304" pitchFamily="18" charset="0"/>
            </a:endParaRPr>
          </a:p>
          <a:p>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1B2FC3"/>
                </a:solidFill>
                <a:latin typeface="Times New Roman" panose="02020603050405020304" pitchFamily="18" charset="0"/>
                <a:cs typeface="Times New Roman" panose="02020603050405020304" pitchFamily="18" charset="0"/>
              </a:rPr>
              <a:t>Department of Civil &amp; Environmental Engineering</a:t>
            </a:r>
          </a:p>
          <a:p>
            <a:r>
              <a:rPr lang="en-US" sz="2000" dirty="0">
                <a:solidFill>
                  <a:srgbClr val="1B2FC3"/>
                </a:solidFill>
                <a:latin typeface="Times New Roman" panose="02020603050405020304" pitchFamily="18" charset="0"/>
                <a:cs typeface="Times New Roman" panose="02020603050405020304" pitchFamily="18" charset="0"/>
              </a:rPr>
              <a:t>University of Southern California</a:t>
            </a:r>
          </a:p>
          <a:p>
            <a:r>
              <a:rPr lang="en-US" sz="2000" dirty="0">
                <a:solidFill>
                  <a:srgbClr val="1B2FC3"/>
                </a:solidFill>
                <a:latin typeface="Times New Roman" panose="02020603050405020304" pitchFamily="18" charset="0"/>
                <a:cs typeface="Times New Roman" panose="02020603050405020304" pitchFamily="18" charset="0"/>
              </a:rPr>
              <a:t>3620 South Vermont Avenue</a:t>
            </a:r>
          </a:p>
          <a:p>
            <a:r>
              <a:rPr lang="en-US" sz="2000" dirty="0">
                <a:solidFill>
                  <a:srgbClr val="1B2FC3"/>
                </a:solidFill>
                <a:latin typeface="Times New Roman" panose="02020603050405020304" pitchFamily="18" charset="0"/>
                <a:cs typeface="Times New Roman" panose="02020603050405020304" pitchFamily="18" charset="0"/>
              </a:rPr>
              <a:t>Los Angeles, CA 90089</a:t>
            </a:r>
          </a:p>
          <a:p>
            <a:r>
              <a:rPr lang="en-US" sz="2000" dirty="0">
                <a:solidFill>
                  <a:srgbClr val="1B2FC3"/>
                </a:solidFill>
                <a:latin typeface="Times New Roman" panose="02020603050405020304" pitchFamily="18" charset="0"/>
                <a:cs typeface="Times New Roman" panose="02020603050405020304" pitchFamily="18" charset="0"/>
              </a:rPr>
              <a:t>USA</a:t>
            </a:r>
          </a:p>
          <a:p>
            <a:r>
              <a:rPr lang="en-US" sz="2000" dirty="0">
                <a:solidFill>
                  <a:srgbClr val="1B2FC3"/>
                </a:solidFill>
                <a:latin typeface="Times New Roman" panose="02020603050405020304" pitchFamily="18" charset="0"/>
                <a:cs typeface="Times New Roman" panose="02020603050405020304" pitchFamily="18" charset="0"/>
              </a:rPr>
              <a:t>USC Aerosol Group Website: </a:t>
            </a:r>
            <a:r>
              <a:rPr lang="en-US" sz="2000" dirty="0">
                <a:solidFill>
                  <a:srgbClr val="1B2FC3"/>
                </a:solidFill>
                <a:latin typeface="Times New Roman" panose="02020603050405020304" pitchFamily="18" charset="0"/>
                <a:cs typeface="Times New Roman" panose="02020603050405020304" pitchFamily="18" charset="0"/>
                <a:hlinkClick r:id="rId3"/>
              </a:rPr>
              <a:t>http://www.usc.edu/aeroso</a:t>
            </a:r>
            <a:r>
              <a:rPr lang="en-US" sz="2000" dirty="0">
                <a:solidFill>
                  <a:srgbClr val="1B2FC3"/>
                </a:solidFill>
                <a:latin typeface="Times New Roman" panose="02020603050405020304" pitchFamily="18" charset="0"/>
                <a:cs typeface="Times New Roman" panose="02020603050405020304" pitchFamily="18" charset="0"/>
              </a:rPr>
              <a:t>l</a:t>
            </a:r>
          </a:p>
          <a:p>
            <a:r>
              <a:rPr lang="en-US" sz="2000" b="1" u="sng" dirty="0">
                <a:solidFill>
                  <a:srgbClr val="1B2FC3"/>
                </a:solidFill>
              </a:rPr>
              <a:t>Atmospheric Environment in press, 2023</a:t>
            </a:r>
          </a:p>
        </p:txBody>
      </p:sp>
      <p:pic>
        <p:nvPicPr>
          <p:cNvPr id="4" name="Picture 8" descr="USC Logo, history, meaning, symbol, PNG">
            <a:extLst>
              <a:ext uri="{FF2B5EF4-FFF2-40B4-BE49-F238E27FC236}">
                <a16:creationId xmlns:a16="http://schemas.microsoft.com/office/drawing/2014/main" id="{91535A6F-DB87-EDB5-2577-A7D587CB6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6615" y="126493"/>
            <a:ext cx="1572846" cy="88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05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2582-1264-E847-AD2A-DDBC596E1A7F}"/>
              </a:ext>
            </a:extLst>
          </p:cNvPr>
          <p:cNvSpPr>
            <a:spLocks noGrp="1"/>
          </p:cNvSpPr>
          <p:nvPr>
            <p:ph type="title"/>
          </p:nvPr>
        </p:nvSpPr>
        <p:spPr>
          <a:xfrm>
            <a:off x="322820" y="1010615"/>
            <a:ext cx="5321060" cy="550508"/>
          </a:xfrm>
        </p:spPr>
        <p:txBody>
          <a:bodyPr>
            <a:normAutofit/>
          </a:bodyPr>
          <a:lstStyle/>
          <a:p>
            <a:r>
              <a:rPr lang="en-US" sz="2700" b="1" dirty="0">
                <a:solidFill>
                  <a:schemeClr val="tx2">
                    <a:lumMod val="25000"/>
                  </a:schemeClr>
                </a:solidFill>
                <a:latin typeface="Times New Roman" panose="02020603050405020304" pitchFamily="18" charset="0"/>
                <a:cs typeface="Times New Roman" panose="02020603050405020304" pitchFamily="18" charset="0"/>
              </a:rPr>
              <a:t>Methodology (Instrumentation)</a:t>
            </a:r>
          </a:p>
        </p:txBody>
      </p:sp>
      <p:pic>
        <p:nvPicPr>
          <p:cNvPr id="3" name="Picture 2" descr="A diagram of a chemical process&#10;&#10;Description automatically generated">
            <a:extLst>
              <a:ext uri="{FF2B5EF4-FFF2-40B4-BE49-F238E27FC236}">
                <a16:creationId xmlns:a16="http://schemas.microsoft.com/office/drawing/2014/main" id="{4C101682-C03F-E07B-67E7-59682803A234}"/>
              </a:ext>
            </a:extLst>
          </p:cNvPr>
          <p:cNvPicPr>
            <a:picLocks noChangeAspect="1"/>
          </p:cNvPicPr>
          <p:nvPr/>
        </p:nvPicPr>
        <p:blipFill rotWithShape="1">
          <a:blip r:embed="rId3"/>
          <a:srcRect l="-1" t="25502" r="39297"/>
          <a:stretch/>
        </p:blipFill>
        <p:spPr>
          <a:xfrm>
            <a:off x="135754" y="2457450"/>
            <a:ext cx="5508126" cy="2633870"/>
          </a:xfrm>
          <a:prstGeom prst="rect">
            <a:avLst/>
          </a:prstGeom>
        </p:spPr>
      </p:pic>
      <p:pic>
        <p:nvPicPr>
          <p:cNvPr id="4" name="Picture 3" descr="A diagram of a flowchart&#10;&#10;Description automatically generated">
            <a:extLst>
              <a:ext uri="{FF2B5EF4-FFF2-40B4-BE49-F238E27FC236}">
                <a16:creationId xmlns:a16="http://schemas.microsoft.com/office/drawing/2014/main" id="{3AFBE49B-876C-38A1-E711-833956C03839}"/>
              </a:ext>
            </a:extLst>
          </p:cNvPr>
          <p:cNvPicPr>
            <a:picLocks noChangeAspect="1"/>
          </p:cNvPicPr>
          <p:nvPr/>
        </p:nvPicPr>
        <p:blipFill rotWithShape="1">
          <a:blip r:embed="rId4"/>
          <a:srcRect l="25744" t="44406" r="17774" b="889"/>
          <a:stretch/>
        </p:blipFill>
        <p:spPr>
          <a:xfrm>
            <a:off x="5743664" y="1561123"/>
            <a:ext cx="3077516" cy="3440745"/>
          </a:xfrm>
          <a:prstGeom prst="rect">
            <a:avLst/>
          </a:prstGeom>
        </p:spPr>
      </p:pic>
      <p:sp>
        <p:nvSpPr>
          <p:cNvPr id="7" name="TextBox 6">
            <a:extLst>
              <a:ext uri="{FF2B5EF4-FFF2-40B4-BE49-F238E27FC236}">
                <a16:creationId xmlns:a16="http://schemas.microsoft.com/office/drawing/2014/main" id="{21584EEA-E5E3-4DF7-CD22-6B10C446A148}"/>
              </a:ext>
            </a:extLst>
          </p:cNvPr>
          <p:cNvSpPr txBox="1"/>
          <p:nvPr/>
        </p:nvSpPr>
        <p:spPr>
          <a:xfrm>
            <a:off x="507683" y="5294159"/>
            <a:ext cx="8128634" cy="600164"/>
          </a:xfrm>
          <a:prstGeom prst="rect">
            <a:avLst/>
          </a:prstGeom>
          <a:noFill/>
        </p:spPr>
        <p:txBody>
          <a:bodyPr wrap="square">
            <a:spAutoFit/>
          </a:bodyPr>
          <a:lstStyle/>
          <a:p>
            <a:pPr algn="ctr"/>
            <a:r>
              <a:rPr lang="en-US" sz="165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Figure 1. Schematic </a:t>
            </a:r>
            <a:r>
              <a:rPr lang="en-US" sz="1650" b="1" dirty="0">
                <a:solidFill>
                  <a:srgbClr val="0070C0"/>
                </a:solidFill>
                <a:latin typeface="Times New Roman" panose="02020603050405020304" pitchFamily="18" charset="0"/>
                <a:cs typeface="Times New Roman" panose="02020603050405020304" pitchFamily="18" charset="0"/>
              </a:rPr>
              <a:t>representation of the developed monitors for online measurement of </a:t>
            </a:r>
            <a:r>
              <a:rPr lang="en-US" sz="1650" b="1" dirty="0">
                <a:solidFill>
                  <a:schemeClr val="accent6"/>
                </a:solidFill>
                <a:latin typeface="Times New Roman" panose="02020603050405020304" pitchFamily="18" charset="0"/>
                <a:cs typeface="Times New Roman" panose="02020603050405020304" pitchFamily="18" charset="0"/>
              </a:rPr>
              <a:t>(a) fine </a:t>
            </a:r>
            <a:r>
              <a:rPr lang="en-US" sz="1650" b="1" dirty="0">
                <a:solidFill>
                  <a:schemeClr val="tx2">
                    <a:lumMod val="25000"/>
                  </a:schemeClr>
                </a:solidFill>
                <a:latin typeface="Times New Roman" panose="02020603050405020304" pitchFamily="18" charset="0"/>
                <a:cs typeface="Times New Roman" panose="02020603050405020304" pitchFamily="18" charset="0"/>
              </a:rPr>
              <a:t>and</a:t>
            </a:r>
            <a:r>
              <a:rPr lang="en-US" sz="1650" b="1" dirty="0">
                <a:solidFill>
                  <a:schemeClr val="accent6"/>
                </a:solidFill>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(b)</a:t>
            </a:r>
            <a:r>
              <a:rPr lang="en-US" sz="1650" b="1" dirty="0">
                <a:latin typeface="Times New Roman" panose="02020603050405020304" pitchFamily="18" charset="0"/>
                <a:cs typeface="Times New Roman" panose="02020603050405020304" pitchFamily="18" charset="0"/>
              </a:rPr>
              <a:t> </a:t>
            </a:r>
            <a:r>
              <a:rPr lang="en-US" sz="1650" b="1" dirty="0">
                <a:solidFill>
                  <a:srgbClr val="C00000"/>
                </a:solidFill>
                <a:latin typeface="Times New Roman" panose="02020603050405020304" pitchFamily="18" charset="0"/>
                <a:cs typeface="Times New Roman" panose="02020603050405020304" pitchFamily="18" charset="0"/>
              </a:rPr>
              <a:t>coarse PM</a:t>
            </a:r>
            <a:r>
              <a:rPr lang="en-US" sz="165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250141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2582-1264-E847-AD2A-DDBC596E1A7F}"/>
              </a:ext>
            </a:extLst>
          </p:cNvPr>
          <p:cNvSpPr>
            <a:spLocks noGrp="1"/>
          </p:cNvSpPr>
          <p:nvPr>
            <p:ph type="title"/>
          </p:nvPr>
        </p:nvSpPr>
        <p:spPr>
          <a:xfrm>
            <a:off x="33704" y="539278"/>
            <a:ext cx="9075023" cy="475751"/>
          </a:xfrm>
        </p:spPr>
        <p:txBody>
          <a:bodyPr>
            <a:normAutofit fontScale="90000"/>
          </a:bodyPr>
          <a:lstStyle/>
          <a:p>
            <a:r>
              <a:rPr lang="en-US" sz="2700" b="1" dirty="0">
                <a:solidFill>
                  <a:srgbClr val="1B2FC3"/>
                </a:solidFill>
                <a:latin typeface="Times New Roman" panose="02020603050405020304" pitchFamily="18" charset="0"/>
                <a:cs typeface="Times New Roman" panose="02020603050405020304" pitchFamily="18" charset="0"/>
              </a:rPr>
              <a:t>Results – Diurnal profile of Total Organic Carbon (TOC)</a:t>
            </a:r>
          </a:p>
        </p:txBody>
      </p:sp>
      <p:pic>
        <p:nvPicPr>
          <p:cNvPr id="5" name="Picture 4">
            <a:extLst>
              <a:ext uri="{FF2B5EF4-FFF2-40B4-BE49-F238E27FC236}">
                <a16:creationId xmlns:a16="http://schemas.microsoft.com/office/drawing/2014/main" id="{22C08128-6EE4-8781-DA8A-6954B83B9BD1}"/>
              </a:ext>
            </a:extLst>
          </p:cNvPr>
          <p:cNvPicPr>
            <a:picLocks noChangeAspect="1"/>
          </p:cNvPicPr>
          <p:nvPr/>
        </p:nvPicPr>
        <p:blipFill rotWithShape="1">
          <a:blip r:embed="rId3">
            <a:extLst>
              <a:ext uri="{28A0092B-C50C-407E-A947-70E740481C1C}">
                <a14:useLocalDpi xmlns:a14="http://schemas.microsoft.com/office/drawing/2010/main" val="0"/>
              </a:ext>
            </a:extLst>
          </a:blip>
          <a:srcRect t="5224" b="48083"/>
          <a:stretch/>
        </p:blipFill>
        <p:spPr bwMode="auto">
          <a:xfrm>
            <a:off x="17141" y="2851218"/>
            <a:ext cx="4554076" cy="2395152"/>
          </a:xfrm>
          <a:prstGeom prst="rect">
            <a:avLst/>
          </a:prstGeom>
          <a:noFill/>
          <a:ln>
            <a:noFill/>
          </a:ln>
        </p:spPr>
      </p:pic>
      <p:pic>
        <p:nvPicPr>
          <p:cNvPr id="6" name="Picture 5">
            <a:extLst>
              <a:ext uri="{FF2B5EF4-FFF2-40B4-BE49-F238E27FC236}">
                <a16:creationId xmlns:a16="http://schemas.microsoft.com/office/drawing/2014/main" id="{D1106AD6-C604-E2D8-6DC8-FF7D220E06A0}"/>
              </a:ext>
            </a:extLst>
          </p:cNvPr>
          <p:cNvPicPr>
            <a:picLocks noChangeAspect="1"/>
          </p:cNvPicPr>
          <p:nvPr/>
        </p:nvPicPr>
        <p:blipFill rotWithShape="1">
          <a:blip r:embed="rId3">
            <a:extLst>
              <a:ext uri="{28A0092B-C50C-407E-A947-70E740481C1C}">
                <a14:useLocalDpi xmlns:a14="http://schemas.microsoft.com/office/drawing/2010/main" val="0"/>
              </a:ext>
            </a:extLst>
          </a:blip>
          <a:srcRect t="51720" r="-92"/>
          <a:stretch/>
        </p:blipFill>
        <p:spPr bwMode="auto">
          <a:xfrm>
            <a:off x="4571216" y="2862648"/>
            <a:ext cx="4555643" cy="2475162"/>
          </a:xfrm>
          <a:prstGeom prst="rect">
            <a:avLst/>
          </a:prstGeom>
          <a:noFill/>
          <a:ln>
            <a:noFill/>
          </a:ln>
        </p:spPr>
      </p:pic>
      <p:pic>
        <p:nvPicPr>
          <p:cNvPr id="7" name="Picture 6">
            <a:extLst>
              <a:ext uri="{FF2B5EF4-FFF2-40B4-BE49-F238E27FC236}">
                <a16:creationId xmlns:a16="http://schemas.microsoft.com/office/drawing/2014/main" id="{D75D7D71-90F9-2C2C-5B48-366C738AC692}"/>
              </a:ext>
            </a:extLst>
          </p:cNvPr>
          <p:cNvPicPr>
            <a:picLocks noChangeAspect="1"/>
          </p:cNvPicPr>
          <p:nvPr/>
        </p:nvPicPr>
        <p:blipFill rotWithShape="1">
          <a:blip r:embed="rId3">
            <a:extLst>
              <a:ext uri="{28A0092B-C50C-407E-A947-70E740481C1C}">
                <a14:useLocalDpi xmlns:a14="http://schemas.microsoft.com/office/drawing/2010/main" val="0"/>
              </a:ext>
            </a:extLst>
          </a:blip>
          <a:srcRect b="94145"/>
          <a:stretch/>
        </p:blipFill>
        <p:spPr bwMode="auto">
          <a:xfrm>
            <a:off x="1772767" y="2498787"/>
            <a:ext cx="5516879" cy="363862"/>
          </a:xfrm>
          <a:prstGeom prst="rect">
            <a:avLst/>
          </a:prstGeom>
          <a:noFill/>
          <a:ln>
            <a:noFill/>
          </a:ln>
        </p:spPr>
      </p:pic>
      <p:sp>
        <p:nvSpPr>
          <p:cNvPr id="10" name="TextBox 9">
            <a:extLst>
              <a:ext uri="{FF2B5EF4-FFF2-40B4-BE49-F238E27FC236}">
                <a16:creationId xmlns:a16="http://schemas.microsoft.com/office/drawing/2014/main" id="{C699A14F-9FE5-F794-39CB-AEF113307F89}"/>
              </a:ext>
            </a:extLst>
          </p:cNvPr>
          <p:cNvSpPr txBox="1"/>
          <p:nvPr/>
        </p:nvSpPr>
        <p:spPr>
          <a:xfrm>
            <a:off x="995639" y="5557939"/>
            <a:ext cx="7071134" cy="553998"/>
          </a:xfrm>
          <a:prstGeom prst="rect">
            <a:avLst/>
          </a:prstGeom>
          <a:noFill/>
        </p:spPr>
        <p:txBody>
          <a:bodyPr wrap="square">
            <a:spAutoFit/>
          </a:bodyPr>
          <a:lstStyle/>
          <a:p>
            <a:pPr algn="ctr"/>
            <a:r>
              <a:rPr lang="en-US" sz="1500" b="1" dirty="0">
                <a:solidFill>
                  <a:srgbClr val="0070C0"/>
                </a:solidFill>
                <a:latin typeface="Times New Roman" panose="02020603050405020304" pitchFamily="18" charset="0"/>
                <a:cs typeface="Times New Roman" panose="02020603050405020304" pitchFamily="18" charset="0"/>
              </a:rPr>
              <a:t>Figure 3. Diurnal profiles of TOC concentration in </a:t>
            </a:r>
            <a:r>
              <a:rPr lang="en-US" sz="1500" b="1" dirty="0">
                <a:solidFill>
                  <a:srgbClr val="00B050"/>
                </a:solidFill>
                <a:latin typeface="Times New Roman" panose="02020603050405020304" pitchFamily="18" charset="0"/>
                <a:cs typeface="Times New Roman" panose="02020603050405020304" pitchFamily="18" charset="0"/>
              </a:rPr>
              <a:t>(a) fine PM </a:t>
            </a:r>
            <a:r>
              <a:rPr lang="en-US" sz="1500" b="1" dirty="0">
                <a:solidFill>
                  <a:srgbClr val="0070C0"/>
                </a:solidFill>
                <a:latin typeface="Times New Roman" panose="02020603050405020304" pitchFamily="18" charset="0"/>
                <a:cs typeface="Times New Roman" panose="02020603050405020304" pitchFamily="18" charset="0"/>
              </a:rPr>
              <a:t>and</a:t>
            </a:r>
            <a:r>
              <a:rPr lang="en-US" sz="1500" b="1" dirty="0">
                <a:latin typeface="Times New Roman" panose="02020603050405020304" pitchFamily="18" charset="0"/>
                <a:cs typeface="Times New Roman" panose="02020603050405020304" pitchFamily="18" charset="0"/>
              </a:rPr>
              <a:t> </a:t>
            </a:r>
            <a:r>
              <a:rPr lang="en-US" sz="1500" b="1" dirty="0">
                <a:solidFill>
                  <a:srgbClr val="C00000"/>
                </a:solidFill>
                <a:latin typeface="Times New Roman" panose="02020603050405020304" pitchFamily="18" charset="0"/>
                <a:cs typeface="Times New Roman" panose="02020603050405020304" pitchFamily="18" charset="0"/>
              </a:rPr>
              <a:t>(b) coarse PM </a:t>
            </a:r>
            <a:r>
              <a:rPr lang="en-US" sz="1500" b="1" dirty="0">
                <a:solidFill>
                  <a:srgbClr val="0070C0"/>
                </a:solidFill>
                <a:latin typeface="Times New Roman" panose="02020603050405020304" pitchFamily="18" charset="0"/>
                <a:cs typeface="Times New Roman" panose="02020603050405020304" pitchFamily="18" charset="0"/>
              </a:rPr>
              <a:t>measured by the developed TOC analyzer and the reference setup.</a:t>
            </a:r>
          </a:p>
        </p:txBody>
      </p:sp>
      <p:sp>
        <p:nvSpPr>
          <p:cNvPr id="4" name="TextBox 3">
            <a:extLst>
              <a:ext uri="{FF2B5EF4-FFF2-40B4-BE49-F238E27FC236}">
                <a16:creationId xmlns:a16="http://schemas.microsoft.com/office/drawing/2014/main" id="{FB15EDAA-1141-8788-0A94-6FAEB3263D77}"/>
              </a:ext>
            </a:extLst>
          </p:cNvPr>
          <p:cNvSpPr txBox="1"/>
          <p:nvPr/>
        </p:nvSpPr>
        <p:spPr>
          <a:xfrm>
            <a:off x="231911" y="1165191"/>
            <a:ext cx="8598590" cy="923330"/>
          </a:xfrm>
          <a:prstGeom prst="rect">
            <a:avLst/>
          </a:prstGeom>
          <a:noFill/>
        </p:spPr>
        <p:txBody>
          <a:bodyPr wrap="square">
            <a:spAutoFit/>
          </a:bodyPr>
          <a:lstStyle/>
          <a:p>
            <a:pPr algn="just"/>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Our results indicated </a:t>
            </a:r>
            <a:r>
              <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very good agreement </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between the hourly measurements of TOC levels during </a:t>
            </a:r>
            <a:r>
              <a:rPr lang="en-US"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winter and summer </a:t>
            </a:r>
            <a:r>
              <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performed by both the developed TOC analyzer setups and the reference EC/OC analyzer setups for coarse and fine PM samples.</a:t>
            </a:r>
            <a:r>
              <a:rPr lang="en-US"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602863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699A14F-9FE5-F794-39CB-AEF113307F89}"/>
              </a:ext>
            </a:extLst>
          </p:cNvPr>
          <p:cNvSpPr txBox="1"/>
          <p:nvPr/>
        </p:nvSpPr>
        <p:spPr>
          <a:xfrm>
            <a:off x="0" y="411617"/>
            <a:ext cx="9189720" cy="1200329"/>
          </a:xfrm>
          <a:prstGeom prst="rect">
            <a:avLst/>
          </a:prstGeom>
          <a:noFill/>
        </p:spPr>
        <p:txBody>
          <a:bodyPr wrap="square">
            <a:spAutoFit/>
          </a:bodyPr>
          <a:lstStyle/>
          <a:p>
            <a:pPr algn="ctr"/>
            <a:r>
              <a:rPr lang="en-US" sz="2400" b="1" dirty="0">
                <a:solidFill>
                  <a:srgbClr val="0070C0"/>
                </a:solidFill>
                <a:latin typeface="Times New Roman" panose="02020603050405020304" pitchFamily="18" charset="0"/>
                <a:ea typeface="Calibri" panose="020F0502020204030204" pitchFamily="34" charset="0"/>
              </a:rPr>
              <a:t>Linear regression between TOC concentration measured by the TOC analyzer setups and the reference EC/OC analyzer setups for </a:t>
            </a:r>
            <a:r>
              <a:rPr lang="en-US" sz="2400" b="1" dirty="0">
                <a:solidFill>
                  <a:srgbClr val="00B050"/>
                </a:solidFill>
                <a:latin typeface="Times New Roman" panose="02020603050405020304" pitchFamily="18" charset="0"/>
                <a:ea typeface="Calibri" panose="020F0502020204030204" pitchFamily="34" charset="0"/>
              </a:rPr>
              <a:t>(a) fine PM </a:t>
            </a:r>
            <a:r>
              <a:rPr lang="en-US" sz="2400" b="1" dirty="0">
                <a:solidFill>
                  <a:srgbClr val="0070C0"/>
                </a:solidFill>
                <a:latin typeface="Times New Roman" panose="02020603050405020304" pitchFamily="18" charset="0"/>
                <a:ea typeface="Calibri" panose="020F0502020204030204" pitchFamily="34" charset="0"/>
              </a:rPr>
              <a:t>and</a:t>
            </a:r>
            <a:r>
              <a:rPr lang="en-US" sz="2400" b="1" dirty="0">
                <a:latin typeface="Times New Roman" panose="02020603050405020304" pitchFamily="18" charset="0"/>
                <a:ea typeface="Calibri" panose="020F0502020204030204" pitchFamily="34" charset="0"/>
              </a:rPr>
              <a:t> </a:t>
            </a:r>
            <a:r>
              <a:rPr lang="en-US" sz="2400" b="1" dirty="0">
                <a:solidFill>
                  <a:srgbClr val="C00000"/>
                </a:solidFill>
                <a:latin typeface="Times New Roman" panose="02020603050405020304" pitchFamily="18" charset="0"/>
                <a:ea typeface="Calibri" panose="020F0502020204030204" pitchFamily="34" charset="0"/>
              </a:rPr>
              <a:t>(b) coarse PM</a:t>
            </a:r>
            <a:r>
              <a:rPr lang="en-US" sz="2400" b="1" dirty="0">
                <a:latin typeface="Times New Roman" panose="02020603050405020304" pitchFamily="18" charset="0"/>
                <a:ea typeface="Calibri" panose="020F0502020204030204" pitchFamily="34" charset="0"/>
              </a:rPr>
              <a:t>.</a:t>
            </a:r>
            <a:endParaRPr lang="en-US" sz="2400" b="1" dirty="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1EE6CD20-77B5-677A-9DDF-7DF45FD42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8" y="1746111"/>
            <a:ext cx="7687219" cy="3465956"/>
          </a:xfrm>
          <a:prstGeom prst="rect">
            <a:avLst/>
          </a:prstGeom>
        </p:spPr>
      </p:pic>
    </p:spTree>
    <p:extLst>
      <p:ext uri="{BB962C8B-B14F-4D97-AF65-F5344CB8AC3E}">
        <p14:creationId xmlns:p14="http://schemas.microsoft.com/office/powerpoint/2010/main" val="3198882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E46B5-5E55-7544-B7DD-7A9983D30350}"/>
              </a:ext>
            </a:extLst>
          </p:cNvPr>
          <p:cNvSpPr/>
          <p:nvPr/>
        </p:nvSpPr>
        <p:spPr>
          <a:xfrm>
            <a:off x="674518" y="1000715"/>
            <a:ext cx="6898821" cy="4279569"/>
          </a:xfrm>
          <a:prstGeom prst="rect">
            <a:avLst/>
          </a:prstGeom>
        </p:spPr>
        <p:txBody>
          <a:bodyPr wrap="square">
            <a:spAutoFit/>
          </a:bodyPr>
          <a:lstStyle/>
          <a:p>
            <a:pPr algn="just">
              <a:lnSpc>
                <a:spcPct val="150000"/>
              </a:lnSpc>
            </a:pPr>
            <a:r>
              <a:rPr lang="en-US" sz="2100" b="1" dirty="0">
                <a:latin typeface="Times New Roman" panose="02020603050405020304" pitchFamily="18" charset="0"/>
                <a:ea typeface="SimSun" panose="02010600030101010101" pitchFamily="2" charset="-122"/>
                <a:cs typeface="Arial" panose="020B0604020202020204" pitchFamily="34" charset="0"/>
              </a:rPr>
              <a:t>An aerosol concentrator/diffusion battery tandem for evaluating the toxicological properties of concentrated ambient accumulation mode (PM</a:t>
            </a:r>
            <a:r>
              <a:rPr lang="en-US" sz="2100" b="1" baseline="-25000" dirty="0">
                <a:latin typeface="Times New Roman" panose="02020603050405020304" pitchFamily="18" charset="0"/>
                <a:ea typeface="SimSun" panose="02010600030101010101" pitchFamily="2" charset="-122"/>
                <a:cs typeface="Arial" panose="020B0604020202020204" pitchFamily="34" charset="0"/>
              </a:rPr>
              <a:t>0.18-2.5</a:t>
            </a:r>
            <a:r>
              <a:rPr lang="en-US" sz="2100" b="1" dirty="0">
                <a:latin typeface="Times New Roman" panose="02020603050405020304" pitchFamily="18" charset="0"/>
                <a:ea typeface="SimSun" panose="02010600030101010101" pitchFamily="2" charset="-122"/>
                <a:cs typeface="Arial" panose="020B0604020202020204" pitchFamily="34" charset="0"/>
              </a:rPr>
              <a:t>) particles </a:t>
            </a:r>
            <a:endParaRPr lang="en-US" sz="2100" dirty="0">
              <a:latin typeface="Calibri" panose="020F0502020204030204" pitchFamily="34" charset="0"/>
              <a:ea typeface="SimSun" panose="02010600030101010101" pitchFamily="2" charset="-122"/>
              <a:cs typeface="Arial" panose="020B0604020202020204" pitchFamily="34" charset="0"/>
            </a:endParaRPr>
          </a:p>
          <a:p>
            <a:pPr algn="just">
              <a:lnSpc>
                <a:spcPct val="150000"/>
              </a:lnSpc>
            </a:pPr>
            <a:r>
              <a:rPr lang="en-US" sz="1500" b="1" dirty="0">
                <a:latin typeface="Times New Roman" panose="02020603050405020304" pitchFamily="18" charset="0"/>
                <a:ea typeface="SimSun" panose="02010600030101010101" pitchFamily="2" charset="-122"/>
                <a:cs typeface="Arial" panose="020B0604020202020204" pitchFamily="34" charset="0"/>
              </a:rPr>
              <a:t> </a:t>
            </a:r>
            <a:endParaRPr lang="en-US" sz="1500" dirty="0">
              <a:latin typeface="Calibri" panose="020F0502020204030204" pitchFamily="34" charset="0"/>
              <a:ea typeface="SimSun" panose="02010600030101010101" pitchFamily="2" charset="-122"/>
              <a:cs typeface="Arial" panose="020B0604020202020204" pitchFamily="34" charset="0"/>
            </a:endParaRPr>
          </a:p>
          <a:p>
            <a:pPr algn="just">
              <a:lnSpc>
                <a:spcPct val="150000"/>
              </a:lnSpc>
            </a:pPr>
            <a:r>
              <a:rPr lang="en-US" sz="1500" b="1" dirty="0">
                <a:latin typeface="Times New Roman" panose="02020603050405020304" pitchFamily="18" charset="0"/>
                <a:ea typeface="SimSun" panose="02010600030101010101" pitchFamily="2" charset="-122"/>
                <a:cs typeface="Arial" panose="020B0604020202020204" pitchFamily="34" charset="0"/>
              </a:rPr>
              <a:t> </a:t>
            </a:r>
            <a:endParaRPr lang="en-US" sz="1500" dirty="0">
              <a:latin typeface="Calibri" panose="020F0502020204030204" pitchFamily="34" charset="0"/>
              <a:ea typeface="SimSun" panose="02010600030101010101" pitchFamily="2" charset="-122"/>
              <a:cs typeface="Arial" panose="020B0604020202020204" pitchFamily="34" charset="0"/>
            </a:endParaRPr>
          </a:p>
          <a:p>
            <a:pPr algn="just">
              <a:lnSpc>
                <a:spcPct val="150000"/>
              </a:lnSpc>
            </a:pPr>
            <a:r>
              <a:rPr lang="en-US" sz="1500" dirty="0" err="1">
                <a:latin typeface="Times New Roman" panose="02020603050405020304" pitchFamily="18" charset="0"/>
                <a:ea typeface="SimSun" panose="02010600030101010101" pitchFamily="2" charset="-122"/>
                <a:cs typeface="Arial" panose="020B0604020202020204" pitchFamily="34" charset="0"/>
              </a:rPr>
              <a:t>Milad</a:t>
            </a:r>
            <a:r>
              <a:rPr lang="en-US" sz="1500" dirty="0">
                <a:latin typeface="Times New Roman" panose="02020603050405020304" pitchFamily="18" charset="0"/>
                <a:ea typeface="SimSun" panose="02010600030101010101" pitchFamily="2" charset="-122"/>
                <a:cs typeface="Arial" panose="020B0604020202020204" pitchFamily="34" charset="0"/>
              </a:rPr>
              <a:t> </a:t>
            </a:r>
            <a:r>
              <a:rPr lang="en-US" sz="1500" dirty="0" err="1">
                <a:latin typeface="Times New Roman" panose="02020603050405020304" pitchFamily="18" charset="0"/>
                <a:ea typeface="SimSun" panose="02010600030101010101" pitchFamily="2" charset="-122"/>
                <a:cs typeface="Arial" panose="020B0604020202020204" pitchFamily="34" charset="0"/>
              </a:rPr>
              <a:t>Pirhadi</a:t>
            </a:r>
            <a:r>
              <a:rPr lang="en-US" sz="1500" dirty="0">
                <a:latin typeface="Times New Roman" panose="02020603050405020304" pitchFamily="18" charset="0"/>
                <a:ea typeface="SimSun" panose="02010600030101010101" pitchFamily="2" charset="-122"/>
                <a:cs typeface="Arial" panose="020B0604020202020204" pitchFamily="34" charset="0"/>
              </a:rPr>
              <a:t>, </a:t>
            </a:r>
            <a:r>
              <a:rPr lang="en-US" sz="1500" dirty="0" err="1">
                <a:latin typeface="Times New Roman" panose="02020603050405020304" pitchFamily="18" charset="0"/>
                <a:ea typeface="SimSun" panose="02010600030101010101" pitchFamily="2" charset="-122"/>
                <a:cs typeface="Arial" panose="020B0604020202020204" pitchFamily="34" charset="0"/>
              </a:rPr>
              <a:t>Amirhosein</a:t>
            </a:r>
            <a:r>
              <a:rPr lang="en-US" sz="1500" dirty="0">
                <a:latin typeface="Times New Roman" panose="02020603050405020304" pitchFamily="18" charset="0"/>
                <a:ea typeface="SimSun" panose="02010600030101010101" pitchFamily="2" charset="-122"/>
                <a:cs typeface="Arial" panose="020B0604020202020204" pitchFamily="34" charset="0"/>
              </a:rPr>
              <a:t> Mousavi, </a:t>
            </a:r>
            <a:r>
              <a:rPr lang="en-US" sz="1500" dirty="0" err="1">
                <a:latin typeface="Times New Roman" panose="02020603050405020304" pitchFamily="18" charset="0"/>
                <a:ea typeface="SimSun" panose="02010600030101010101" pitchFamily="2" charset="-122"/>
                <a:cs typeface="Arial" panose="020B0604020202020204" pitchFamily="34" charset="0"/>
              </a:rPr>
              <a:t>Sina</a:t>
            </a:r>
            <a:r>
              <a:rPr lang="en-US" sz="1500" dirty="0">
                <a:latin typeface="Times New Roman" panose="02020603050405020304" pitchFamily="18" charset="0"/>
                <a:ea typeface="SimSun" panose="02010600030101010101" pitchFamily="2" charset="-122"/>
                <a:cs typeface="Arial" panose="020B0604020202020204" pitchFamily="34" charset="0"/>
              </a:rPr>
              <a:t> </a:t>
            </a:r>
            <a:r>
              <a:rPr lang="en-US" sz="1500" dirty="0" err="1">
                <a:latin typeface="Times New Roman" panose="02020603050405020304" pitchFamily="18" charset="0"/>
                <a:ea typeface="SimSun" panose="02010600030101010101" pitchFamily="2" charset="-122"/>
                <a:cs typeface="Arial" panose="020B0604020202020204" pitchFamily="34" charset="0"/>
              </a:rPr>
              <a:t>Taghvaee</a:t>
            </a:r>
            <a:r>
              <a:rPr lang="en-US" sz="1500" dirty="0">
                <a:latin typeface="Times New Roman" panose="02020603050405020304" pitchFamily="18" charset="0"/>
                <a:ea typeface="SimSun" panose="02010600030101010101" pitchFamily="2" charset="-122"/>
                <a:cs typeface="Arial" panose="020B0604020202020204" pitchFamily="34" charset="0"/>
              </a:rPr>
              <a:t>, Mohammad H. </a:t>
            </a:r>
            <a:r>
              <a:rPr lang="en-US" sz="1500" dirty="0" err="1">
                <a:latin typeface="Times New Roman" panose="02020603050405020304" pitchFamily="18" charset="0"/>
                <a:ea typeface="SimSun" panose="02010600030101010101" pitchFamily="2" charset="-122"/>
                <a:cs typeface="Arial" panose="020B0604020202020204" pitchFamily="34" charset="0"/>
              </a:rPr>
              <a:t>Sowlat</a:t>
            </a:r>
            <a:r>
              <a:rPr lang="en-US" sz="1500" dirty="0">
                <a:latin typeface="Times New Roman" panose="02020603050405020304" pitchFamily="18" charset="0"/>
                <a:ea typeface="SimSun" panose="02010600030101010101" pitchFamily="2" charset="-122"/>
                <a:cs typeface="Arial" panose="020B0604020202020204" pitchFamily="34" charset="0"/>
              </a:rPr>
              <a:t>, </a:t>
            </a:r>
            <a:r>
              <a:rPr lang="en-US" sz="1500" dirty="0" err="1">
                <a:latin typeface="Times New Roman" panose="02020603050405020304" pitchFamily="18" charset="0"/>
                <a:ea typeface="SimSun" panose="02010600030101010101" pitchFamily="2" charset="-122"/>
                <a:cs typeface="Arial" panose="020B0604020202020204" pitchFamily="34" charset="0"/>
              </a:rPr>
              <a:t>Constantinos</a:t>
            </a:r>
            <a:r>
              <a:rPr lang="en-US" sz="1500" dirty="0">
                <a:latin typeface="Times New Roman" panose="02020603050405020304" pitchFamily="18" charset="0"/>
                <a:ea typeface="SimSun" panose="02010600030101010101" pitchFamily="2" charset="-122"/>
                <a:cs typeface="Arial" panose="020B0604020202020204" pitchFamily="34" charset="0"/>
              </a:rPr>
              <a:t> </a:t>
            </a:r>
            <a:r>
              <a:rPr lang="en-US" sz="1500" dirty="0" err="1">
                <a:latin typeface="Times New Roman" panose="02020603050405020304" pitchFamily="18" charset="0"/>
                <a:ea typeface="SimSun" panose="02010600030101010101" pitchFamily="2" charset="-122"/>
                <a:cs typeface="Arial" panose="020B0604020202020204" pitchFamily="34" charset="0"/>
              </a:rPr>
              <a:t>Sioutas</a:t>
            </a:r>
            <a:r>
              <a:rPr lang="en-US" sz="1500" dirty="0">
                <a:latin typeface="Times New Roman" panose="02020603050405020304" pitchFamily="18" charset="0"/>
                <a:ea typeface="SimSun" panose="02010600030101010101" pitchFamily="2" charset="-122"/>
                <a:cs typeface="Arial" panose="020B0604020202020204" pitchFamily="34" charset="0"/>
              </a:rPr>
              <a:t>*</a:t>
            </a:r>
            <a:endParaRPr lang="en-US" sz="1500" dirty="0">
              <a:latin typeface="Calibri" panose="020F0502020204030204" pitchFamily="34" charset="0"/>
              <a:ea typeface="SimSun" panose="02010600030101010101" pitchFamily="2" charset="-122"/>
              <a:cs typeface="Arial" panose="020B0604020202020204" pitchFamily="34" charset="0"/>
            </a:endParaRPr>
          </a:p>
          <a:p>
            <a:pPr algn="just">
              <a:lnSpc>
                <a:spcPct val="150000"/>
              </a:lnSpc>
            </a:pPr>
            <a:r>
              <a:rPr lang="en-US" sz="1500" dirty="0">
                <a:latin typeface="Times New Roman" panose="02020603050405020304" pitchFamily="18" charset="0"/>
                <a:ea typeface="SimSun" panose="02010600030101010101" pitchFamily="2" charset="-122"/>
                <a:cs typeface="Arial" panose="020B0604020202020204" pitchFamily="34" charset="0"/>
              </a:rPr>
              <a:t>University of Southern California, Department of Civil and Environmental Engineering, Los Angeles, CA, USA</a:t>
            </a:r>
          </a:p>
          <a:p>
            <a:pPr algn="just">
              <a:lnSpc>
                <a:spcPct val="150000"/>
              </a:lnSpc>
            </a:pPr>
            <a:endParaRPr lang="en-US" sz="1500" i="1" u="sng" dirty="0">
              <a:latin typeface="Times New Roman" panose="02020603050405020304" pitchFamily="18" charset="0"/>
              <a:ea typeface="SimSun" panose="02010600030101010101" pitchFamily="2" charset="-122"/>
              <a:cs typeface="Arial" panose="020B0604020202020204" pitchFamily="34" charset="0"/>
            </a:endParaRPr>
          </a:p>
          <a:p>
            <a:pPr algn="just">
              <a:lnSpc>
                <a:spcPct val="150000"/>
              </a:lnSpc>
            </a:pPr>
            <a:r>
              <a:rPr lang="en-US" sz="1500" i="1" u="sng" dirty="0">
                <a:latin typeface="Times New Roman" panose="02020603050405020304" pitchFamily="18" charset="0"/>
                <a:ea typeface="SimSun" panose="02010600030101010101" pitchFamily="2" charset="-122"/>
                <a:cs typeface="Arial" panose="020B0604020202020204" pitchFamily="34" charset="0"/>
              </a:rPr>
              <a:t>Atmospheric Environment 213 (2019): 81-89.</a:t>
            </a:r>
            <a:endParaRPr lang="en-US" sz="1500" dirty="0">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518209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073618669"/>
              </p:ext>
            </p:extLst>
          </p:nvPr>
        </p:nvGraphicFramePr>
        <p:xfrm>
          <a:off x="299444" y="1600200"/>
          <a:ext cx="8654056" cy="5186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1"/>
          <p:cNvPicPr>
            <a:picLocks noChangeAspect="1"/>
          </p:cNvPicPr>
          <p:nvPr/>
        </p:nvPicPr>
        <p:blipFill>
          <a:blip r:embed="rId8">
            <a:extLst>
              <a:ext uri="{28A0092B-C50C-407E-A947-70E740481C1C}">
                <a14:useLocalDpi xmlns:a14="http://schemas.microsoft.com/office/drawing/2010/main" val="0"/>
              </a:ext>
            </a:extLst>
          </a:blip>
          <a:srcRect l="35228" r="35226" b="4298"/>
          <a:stretch>
            <a:fillRect/>
          </a:stretch>
        </p:blipFill>
        <p:spPr bwMode="auto">
          <a:xfrm>
            <a:off x="600075" y="2209800"/>
            <a:ext cx="571500" cy="152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Box 3"/>
          <p:cNvSpPr txBox="1">
            <a:spLocks noChangeArrowheads="1"/>
          </p:cNvSpPr>
          <p:nvPr/>
        </p:nvSpPr>
        <p:spPr bwMode="auto">
          <a:xfrm>
            <a:off x="685800" y="5052"/>
            <a:ext cx="94916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Char char="•"/>
            </a:pPr>
            <a:r>
              <a:rPr lang="en-US" sz="2000" dirty="0">
                <a:solidFill>
                  <a:srgbClr val="000090"/>
                </a:solidFill>
                <a:latin typeface="MS Reference Sans Serif" charset="0"/>
                <a:cs typeface="Times New Roman" charset="0"/>
              </a:rPr>
              <a:t>Traditional Methods for PM Characterization.</a:t>
            </a:r>
            <a:endParaRPr lang="en-US" sz="2000" baseline="-25000" dirty="0">
              <a:solidFill>
                <a:srgbClr val="000090"/>
              </a:solidFill>
              <a:latin typeface="MS Reference Sans Serif" charset="0"/>
              <a:cs typeface="Times New Roman" charset="0"/>
            </a:endParaRPr>
          </a:p>
        </p:txBody>
      </p:sp>
      <p:pic>
        <p:nvPicPr>
          <p:cNvPr id="6149"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400" y="5268913"/>
            <a:ext cx="790575" cy="128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4114800"/>
            <a:ext cx="881063"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180749" y="51894"/>
            <a:ext cx="8246628" cy="212365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indent="-342900">
              <a:buFont typeface="Arial"/>
              <a:buChar char="•"/>
            </a:pPr>
            <a:r>
              <a:rPr lang="en-US" sz="2200" dirty="0"/>
              <a:t>Traditional PM sampling methodologies usually involve collection of particles onto substrates by </a:t>
            </a:r>
            <a:r>
              <a:rPr lang="en-US" sz="2200" dirty="0">
                <a:solidFill>
                  <a:srgbClr val="FF0000"/>
                </a:solidFill>
              </a:rPr>
              <a:t>filtration or inertial impaction</a:t>
            </a:r>
          </a:p>
          <a:p>
            <a:pPr marL="342900" indent="-342900">
              <a:buFont typeface="Arial"/>
              <a:buChar char="•"/>
            </a:pPr>
            <a:endParaRPr lang="en-US" sz="2200" dirty="0"/>
          </a:p>
          <a:p>
            <a:pPr marL="342900" indent="-342900">
              <a:buFont typeface="Arial"/>
              <a:buChar char="•"/>
            </a:pPr>
            <a:r>
              <a:rPr lang="en-US" sz="2200" dirty="0"/>
              <a:t>Collected particles are </a:t>
            </a:r>
            <a:r>
              <a:rPr lang="en-US" sz="2200" dirty="0">
                <a:solidFill>
                  <a:srgbClr val="FF0000"/>
                </a:solidFill>
              </a:rPr>
              <a:t>extracted using different types of solvents </a:t>
            </a:r>
            <a:r>
              <a:rPr lang="en-US" sz="2200" dirty="0"/>
              <a:t>(e.g., water, methanol, etc) and analyzed by various analytical techniques (IC, ICP-MS) and total organic carbon (TOC) analysis </a:t>
            </a:r>
          </a:p>
        </p:txBody>
      </p:sp>
    </p:spTree>
    <p:extLst>
      <p:ext uri="{BB962C8B-B14F-4D97-AF65-F5344CB8AC3E}">
        <p14:creationId xmlns:p14="http://schemas.microsoft.com/office/powerpoint/2010/main" val="26311243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43A8F-304D-4F41-A108-97BA1D529013}"/>
              </a:ext>
            </a:extLst>
          </p:cNvPr>
          <p:cNvSpPr/>
          <p:nvPr/>
        </p:nvSpPr>
        <p:spPr>
          <a:xfrm>
            <a:off x="182077" y="-18442"/>
            <a:ext cx="8961923" cy="11849398"/>
          </a:xfrm>
          <a:prstGeom prst="rect">
            <a:avLst/>
          </a:prstGeom>
        </p:spPr>
        <p:txBody>
          <a:bodyPr wrap="square">
            <a:spAutoFit/>
          </a:bodyPr>
          <a:lstStyle/>
          <a:p>
            <a:r>
              <a:rPr lang="en-US" b="1" dirty="0">
                <a:solidFill>
                  <a:srgbClr val="660066"/>
                </a:solidFill>
                <a:highlight>
                  <a:srgbClr val="FFFF00"/>
                </a:highlight>
                <a:ea typeface="SimSun" panose="02010600030101010101" pitchFamily="2" charset="-122"/>
              </a:rPr>
              <a:t>INTRODUCTION AND RATIONALE</a:t>
            </a:r>
          </a:p>
          <a:p>
            <a:endParaRPr lang="en-US" dirty="0">
              <a:ea typeface="SimSun" panose="02010600030101010101" pitchFamily="2" charset="-122"/>
            </a:endParaRPr>
          </a:p>
          <a:p>
            <a:endParaRPr lang="en-US" dirty="0">
              <a:ea typeface="SimSun" panose="02010600030101010101" pitchFamily="2" charset="-122"/>
            </a:endParaRPr>
          </a:p>
          <a:p>
            <a:r>
              <a:rPr lang="en-US" dirty="0">
                <a:ea typeface="SimSun" panose="02010600030101010101" pitchFamily="2" charset="-122"/>
              </a:rPr>
              <a:t>There is mounting toxicological and epidemiological evidence linking</a:t>
            </a:r>
            <a:r>
              <a:rPr lang="en-US" dirty="0">
                <a:solidFill>
                  <a:srgbClr val="00B0F0"/>
                </a:solidFill>
                <a:ea typeface="SimSun" panose="02010600030101010101" pitchFamily="2" charset="-122"/>
              </a:rPr>
              <a:t> exposure to ambient particulate matter (PM) to adverse health outcomes </a:t>
            </a:r>
          </a:p>
          <a:p>
            <a:endParaRPr lang="en-US" dirty="0">
              <a:ea typeface="SimSun" panose="02010600030101010101" pitchFamily="2" charset="-122"/>
            </a:endParaRPr>
          </a:p>
          <a:p>
            <a:r>
              <a:rPr lang="en-US" dirty="0"/>
              <a:t>In order to accurately investigate the health effects of exposure to PM using </a:t>
            </a:r>
            <a:r>
              <a:rPr lang="en-US" i="1" dirty="0"/>
              <a:t>in vitro</a:t>
            </a:r>
            <a:r>
              <a:rPr lang="en-US" dirty="0"/>
              <a:t> and </a:t>
            </a:r>
            <a:r>
              <a:rPr lang="en-US" i="1" dirty="0"/>
              <a:t>in vivo</a:t>
            </a:r>
            <a:r>
              <a:rPr lang="en-US" dirty="0"/>
              <a:t> toxicological studies, it is </a:t>
            </a:r>
            <a:r>
              <a:rPr lang="en-US" dirty="0">
                <a:solidFill>
                  <a:srgbClr val="00B0F0"/>
                </a:solidFill>
              </a:rPr>
              <a:t>essential to use particles that are representative of real-world ambient PM </a:t>
            </a:r>
          </a:p>
          <a:p>
            <a:endParaRPr lang="en-US" dirty="0">
              <a:ea typeface="SimSun" panose="02010600030101010101" pitchFamily="2" charset="-122"/>
            </a:endParaRPr>
          </a:p>
          <a:p>
            <a:r>
              <a:rPr lang="en-US" dirty="0"/>
              <a:t>Considering the </a:t>
            </a:r>
            <a:r>
              <a:rPr lang="en-US" dirty="0">
                <a:solidFill>
                  <a:srgbClr val="00B0F0"/>
                </a:solidFill>
              </a:rPr>
              <a:t>complex nature of ambient PM </a:t>
            </a:r>
            <a:r>
              <a:rPr lang="en-US" dirty="0"/>
              <a:t>in terms of its physical and chemical characteristics, production of </a:t>
            </a:r>
            <a:r>
              <a:rPr lang="en-US" dirty="0">
                <a:solidFill>
                  <a:srgbClr val="00B0F0"/>
                </a:solidFill>
              </a:rPr>
              <a:t>laboratory particles </a:t>
            </a:r>
            <a:r>
              <a:rPr lang="en-US" dirty="0"/>
              <a:t>that can fully represent ambient PM has been </a:t>
            </a:r>
            <a:r>
              <a:rPr lang="en-US" dirty="0">
                <a:solidFill>
                  <a:srgbClr val="0000FF"/>
                </a:solidFill>
              </a:rPr>
              <a:t>a </a:t>
            </a:r>
            <a:r>
              <a:rPr lang="en-US" dirty="0">
                <a:solidFill>
                  <a:srgbClr val="00B0F0"/>
                </a:solidFill>
              </a:rPr>
              <a:t>major challenge in exposure studies </a:t>
            </a:r>
            <a:endParaRPr lang="en-US" dirty="0">
              <a:solidFill>
                <a:srgbClr val="00B0F0"/>
              </a:solidFill>
              <a:ea typeface="SimSun" panose="02010600030101010101" pitchFamily="2" charset="-122"/>
            </a:endParaRPr>
          </a:p>
          <a:p>
            <a:endParaRPr lang="en-US" dirty="0">
              <a:ea typeface="SimSun" panose="02010600030101010101" pitchFamily="2" charset="-122"/>
            </a:endParaRPr>
          </a:p>
          <a:p>
            <a:r>
              <a:rPr lang="en-US" dirty="0"/>
              <a:t>Direct use of </a:t>
            </a:r>
            <a:r>
              <a:rPr lang="en-US" dirty="0">
                <a:solidFill>
                  <a:srgbClr val="00B0F0"/>
                </a:solidFill>
              </a:rPr>
              <a:t>ambient PM </a:t>
            </a:r>
            <a:r>
              <a:rPr lang="en-US" dirty="0"/>
              <a:t>has its drawbacks, because </a:t>
            </a:r>
            <a:r>
              <a:rPr lang="en-US" dirty="0">
                <a:solidFill>
                  <a:srgbClr val="00B0F0"/>
                </a:solidFill>
              </a:rPr>
              <a:t>ambient concentrations are usually too low to cause measurable effects</a:t>
            </a:r>
            <a:r>
              <a:rPr lang="en-US" dirty="0"/>
              <a:t>, such as biological responses, in exposure experiments </a:t>
            </a:r>
            <a:endParaRPr lang="en-US" dirty="0">
              <a:ea typeface="SimSun" panose="02010600030101010101" pitchFamily="2" charset="-122"/>
            </a:endParaRPr>
          </a:p>
          <a:p>
            <a:endParaRPr lang="en-US" dirty="0">
              <a:ea typeface="SimSun" panose="02010600030101010101" pitchFamily="2" charset="-122"/>
            </a:endParaRPr>
          </a:p>
          <a:p>
            <a:r>
              <a:rPr lang="en-US" dirty="0"/>
              <a:t>One of the most efficient and widely used PM concentrators is</a:t>
            </a:r>
            <a:r>
              <a:rPr lang="en-US" dirty="0">
                <a:solidFill>
                  <a:srgbClr val="00B0F0"/>
                </a:solidFill>
              </a:rPr>
              <a:t> the versatile aerosol concentration enrichment system (VACES) </a:t>
            </a:r>
            <a:r>
              <a:rPr lang="en-US" dirty="0"/>
              <a:t>designed and developed by University of Southern California’s Aerosol Lab </a:t>
            </a:r>
            <a:endParaRPr lang="en-US" dirty="0">
              <a:ea typeface="SimSun" panose="02010600030101010101" pitchFamily="2" charset="-122"/>
            </a:endParaRPr>
          </a:p>
          <a:p>
            <a:endParaRPr lang="en-US" dirty="0">
              <a:ea typeface="SimSun" panose="02010600030101010101" pitchFamily="2" charset="-122"/>
            </a:endParaRPr>
          </a:p>
          <a:p>
            <a:r>
              <a:rPr lang="en-US" dirty="0"/>
              <a:t>The VACES </a:t>
            </a:r>
            <a:r>
              <a:rPr lang="en-US" dirty="0">
                <a:solidFill>
                  <a:srgbClr val="00B0F0"/>
                </a:solidFill>
              </a:rPr>
              <a:t>can concentrate ambient PM in different size ranges</a:t>
            </a:r>
            <a:r>
              <a:rPr lang="en-US" dirty="0"/>
              <a:t>, including ultrafine PM (UFP, smaller than approximately 0.18 </a:t>
            </a:r>
            <a:r>
              <a:rPr lang="en-US" dirty="0" err="1"/>
              <a:t>μm</a:t>
            </a:r>
            <a:r>
              <a:rPr lang="en-US" dirty="0"/>
              <a:t>), fine PM (PM</a:t>
            </a:r>
            <a:r>
              <a:rPr lang="en-US" baseline="-25000" dirty="0"/>
              <a:t>2.5</a:t>
            </a:r>
            <a:r>
              <a:rPr lang="en-US" dirty="0"/>
              <a:t>), and coarse PM (PM</a:t>
            </a:r>
            <a:r>
              <a:rPr lang="en-US" baseline="-25000" dirty="0"/>
              <a:t>10-2.5</a:t>
            </a:r>
            <a:r>
              <a:rPr lang="en-US" dirty="0"/>
              <a:t>),</a:t>
            </a:r>
            <a:r>
              <a:rPr lang="en-US" dirty="0">
                <a:solidFill>
                  <a:srgbClr val="00B0F0"/>
                </a:solidFill>
              </a:rPr>
              <a:t> up to 20-30 times without causing substantial changes </a:t>
            </a:r>
            <a:r>
              <a:rPr lang="en-US" dirty="0"/>
              <a:t>on the physical and chemical properties of the original particles</a:t>
            </a:r>
          </a:p>
          <a:p>
            <a:endParaRPr lang="en-US" dirty="0"/>
          </a:p>
          <a:p>
            <a:r>
              <a:rPr lang="en-US" dirty="0"/>
              <a:t>But the </a:t>
            </a:r>
            <a:r>
              <a:rPr lang="en-US" dirty="0">
                <a:solidFill>
                  <a:srgbClr val="0000FF"/>
                </a:solidFill>
              </a:rPr>
              <a:t>VACES cannot concentrate the accumulation PM</a:t>
            </a:r>
            <a:r>
              <a:rPr lang="en-US" baseline="-25000" dirty="0">
                <a:solidFill>
                  <a:srgbClr val="0000FF"/>
                </a:solidFill>
              </a:rPr>
              <a:t>0.18-2.5</a:t>
            </a:r>
            <a:r>
              <a:rPr lang="en-US" dirty="0">
                <a:solidFill>
                  <a:srgbClr val="0000FF"/>
                </a:solidFill>
              </a:rPr>
              <a:t> mode separately </a:t>
            </a:r>
            <a:r>
              <a:rPr lang="en-US" dirty="0"/>
              <a:t>from the rest of PM.25 </a:t>
            </a:r>
            <a:endParaRPr lang="en-US"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ea typeface="SimSun" panose="02010600030101010101" pitchFamily="2" charset="-122"/>
            </a:endParaRPr>
          </a:p>
          <a:p>
            <a:endParaRPr lang="en-US" sz="2000" dirty="0"/>
          </a:p>
        </p:txBody>
      </p:sp>
    </p:spTree>
    <p:extLst>
      <p:ext uri="{BB962C8B-B14F-4D97-AF65-F5344CB8AC3E}">
        <p14:creationId xmlns:p14="http://schemas.microsoft.com/office/powerpoint/2010/main" val="1321062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6F453B-5E4B-4A49-9ED0-1A9F1D2A927C}"/>
              </a:ext>
            </a:extLst>
          </p:cNvPr>
          <p:cNvPicPr>
            <a:picLocks noChangeAspect="1"/>
          </p:cNvPicPr>
          <p:nvPr/>
        </p:nvPicPr>
        <p:blipFill>
          <a:blip r:embed="rId2"/>
          <a:stretch>
            <a:fillRect/>
          </a:stretch>
        </p:blipFill>
        <p:spPr>
          <a:xfrm>
            <a:off x="302079" y="1185089"/>
            <a:ext cx="5410200" cy="4057650"/>
          </a:xfrm>
          <a:prstGeom prst="rect">
            <a:avLst/>
          </a:prstGeom>
        </p:spPr>
      </p:pic>
      <p:sp>
        <p:nvSpPr>
          <p:cNvPr id="3" name="Rectangle 2">
            <a:extLst>
              <a:ext uri="{FF2B5EF4-FFF2-40B4-BE49-F238E27FC236}">
                <a16:creationId xmlns:a16="http://schemas.microsoft.com/office/drawing/2014/main" id="{EEFA8943-DEF8-3A46-BD21-93EC4C34382E}"/>
              </a:ext>
            </a:extLst>
          </p:cNvPr>
          <p:cNvSpPr/>
          <p:nvPr/>
        </p:nvSpPr>
        <p:spPr>
          <a:xfrm>
            <a:off x="6191728" y="58846"/>
            <a:ext cx="2408465" cy="6740307"/>
          </a:xfrm>
          <a:prstGeom prst="rect">
            <a:avLst/>
          </a:prstGeom>
        </p:spPr>
        <p:txBody>
          <a:bodyPr wrap="square">
            <a:spAutoFit/>
          </a:bodyPr>
          <a:lstStyle/>
          <a:p>
            <a:r>
              <a:rPr lang="en-US" sz="2400" dirty="0">
                <a:ea typeface="SimSun" panose="02010600030101010101" pitchFamily="2" charset="-122"/>
              </a:rPr>
              <a:t>VACES Schematic </a:t>
            </a:r>
          </a:p>
          <a:p>
            <a:endParaRPr lang="en-US" sz="2400" dirty="0">
              <a:ea typeface="SimSun" panose="02010600030101010101" pitchFamily="2" charset="-122"/>
            </a:endParaRPr>
          </a:p>
          <a:p>
            <a:endParaRPr lang="en-US" sz="2400" dirty="0">
              <a:ea typeface="SimSun" panose="02010600030101010101" pitchFamily="2" charset="-122"/>
            </a:endParaRPr>
          </a:p>
          <a:p>
            <a:endParaRPr lang="en-US" sz="2400" dirty="0">
              <a:ea typeface="SimSun" panose="02010600030101010101" pitchFamily="2" charset="-122"/>
            </a:endParaRPr>
          </a:p>
          <a:p>
            <a:r>
              <a:rPr lang="en-US" sz="2400" dirty="0">
                <a:ea typeface="SimSun" panose="02010600030101010101" pitchFamily="2" charset="-122"/>
              </a:rPr>
              <a:t>A drawback of the current version of the VACES is that it is capable of either concentrating the entire PM</a:t>
            </a:r>
            <a:r>
              <a:rPr lang="en-US" sz="2400" baseline="-25000" dirty="0">
                <a:ea typeface="SimSun" panose="02010600030101010101" pitchFamily="2" charset="-122"/>
              </a:rPr>
              <a:t>2.5</a:t>
            </a:r>
            <a:r>
              <a:rPr lang="en-US" sz="2400" dirty="0">
                <a:ea typeface="SimSun" panose="02010600030101010101" pitchFamily="2" charset="-122"/>
              </a:rPr>
              <a:t> range (i.e., accumulation plus UFP) or only the UFP mod</a:t>
            </a:r>
            <a:r>
              <a:rPr lang="en-US" sz="2400" dirty="0">
                <a:solidFill>
                  <a:srgbClr val="00B0F0"/>
                </a:solidFill>
                <a:ea typeface="SimSun" panose="02010600030101010101" pitchFamily="2" charset="-122"/>
              </a:rPr>
              <a:t>e</a:t>
            </a:r>
            <a:r>
              <a:rPr lang="en-US" sz="2400" dirty="0">
                <a:solidFill>
                  <a:srgbClr val="FFC000"/>
                </a:solidFill>
                <a:ea typeface="SimSun" panose="02010600030101010101" pitchFamily="2" charset="-122"/>
              </a:rPr>
              <a:t>, but not the accumulation mode PM itself</a:t>
            </a:r>
            <a:r>
              <a:rPr lang="en-US" sz="2400" dirty="0">
                <a:solidFill>
                  <a:srgbClr val="0000FF"/>
                </a:solidFill>
                <a:ea typeface="SimSun" panose="02010600030101010101" pitchFamily="2" charset="-122"/>
              </a:rPr>
              <a:t>.</a:t>
            </a:r>
            <a:r>
              <a:rPr lang="en-US" sz="2400" dirty="0">
                <a:solidFill>
                  <a:schemeClr val="accent5">
                    <a:lumMod val="75000"/>
                  </a:schemeClr>
                </a:solidFill>
              </a:rPr>
              <a:t> </a:t>
            </a:r>
          </a:p>
        </p:txBody>
      </p:sp>
    </p:spTree>
    <p:extLst>
      <p:ext uri="{BB962C8B-B14F-4D97-AF65-F5344CB8AC3E}">
        <p14:creationId xmlns:p14="http://schemas.microsoft.com/office/powerpoint/2010/main" val="1366607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359D23-61BB-7148-9ECE-C1111752C997}"/>
              </a:ext>
            </a:extLst>
          </p:cNvPr>
          <p:cNvSpPr/>
          <p:nvPr/>
        </p:nvSpPr>
        <p:spPr>
          <a:xfrm>
            <a:off x="324064" y="333911"/>
            <a:ext cx="8495872" cy="1323439"/>
          </a:xfrm>
          <a:prstGeom prst="rect">
            <a:avLst/>
          </a:prstGeom>
        </p:spPr>
        <p:txBody>
          <a:bodyPr wrap="square">
            <a:spAutoFit/>
          </a:bodyPr>
          <a:lstStyle/>
          <a:p>
            <a:r>
              <a:rPr lang="en-US" sz="2000" dirty="0">
                <a:ea typeface="SimSun" panose="02010600030101010101" pitchFamily="2" charset="-122"/>
              </a:rPr>
              <a:t>To overcome this fundamental limitation of the VACES, we developed a tandem technology by connecting the </a:t>
            </a:r>
            <a:r>
              <a:rPr lang="en-US" sz="2000" dirty="0">
                <a:solidFill>
                  <a:srgbClr val="FFC000"/>
                </a:solidFill>
                <a:ea typeface="SimSun" panose="02010600030101010101" pitchFamily="2" charset="-122"/>
              </a:rPr>
              <a:t>VACES to a screen-type diffusion battery, designed to remove UFP from the concentrated PM2.5 </a:t>
            </a:r>
            <a:r>
              <a:rPr lang="en-US" sz="2000" dirty="0">
                <a:ea typeface="SimSun" panose="02010600030101010101" pitchFamily="2" charset="-122"/>
              </a:rPr>
              <a:t>airflow, thereby enabling us to conduct exposure studies directly on accumulation mode PM. </a:t>
            </a:r>
            <a:endParaRPr lang="en-US" sz="2000" dirty="0"/>
          </a:p>
        </p:txBody>
      </p:sp>
      <p:pic>
        <p:nvPicPr>
          <p:cNvPr id="3" name="Picture 2">
            <a:extLst>
              <a:ext uri="{FF2B5EF4-FFF2-40B4-BE49-F238E27FC236}">
                <a16:creationId xmlns:a16="http://schemas.microsoft.com/office/drawing/2014/main" id="{31D0BA42-7DC3-4E40-B82F-796673FE7A0A}"/>
              </a:ext>
            </a:extLst>
          </p:cNvPr>
          <p:cNvPicPr/>
          <p:nvPr/>
        </p:nvPicPr>
        <p:blipFill>
          <a:blip r:embed="rId2">
            <a:extLst>
              <a:ext uri="{28A0092B-C50C-407E-A947-70E740481C1C}">
                <a14:useLocalDpi xmlns:a14="http://schemas.microsoft.com/office/drawing/2010/main" val="0"/>
              </a:ext>
            </a:extLst>
          </a:blip>
          <a:stretch>
            <a:fillRect/>
          </a:stretch>
        </p:blipFill>
        <p:spPr>
          <a:xfrm>
            <a:off x="359321" y="1924942"/>
            <a:ext cx="4011566" cy="3237170"/>
          </a:xfrm>
          <a:prstGeom prst="rect">
            <a:avLst/>
          </a:prstGeom>
        </p:spPr>
      </p:pic>
      <p:pic>
        <p:nvPicPr>
          <p:cNvPr id="4" name="Picture 3">
            <a:extLst>
              <a:ext uri="{FF2B5EF4-FFF2-40B4-BE49-F238E27FC236}">
                <a16:creationId xmlns:a16="http://schemas.microsoft.com/office/drawing/2014/main" id="{3C6A93BD-1CBD-A34B-AEB5-6E4F61827D5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16928" y="1877786"/>
            <a:ext cx="3853544" cy="3322864"/>
          </a:xfrm>
          <a:prstGeom prst="rect">
            <a:avLst/>
          </a:prstGeom>
        </p:spPr>
      </p:pic>
    </p:spTree>
    <p:extLst>
      <p:ext uri="{BB962C8B-B14F-4D97-AF65-F5344CB8AC3E}">
        <p14:creationId xmlns:p14="http://schemas.microsoft.com/office/powerpoint/2010/main" val="29451817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0DF126-9B09-8543-B176-DC286F34013F}"/>
              </a:ext>
            </a:extLst>
          </p:cNvPr>
          <p:cNvSpPr/>
          <p:nvPr/>
        </p:nvSpPr>
        <p:spPr>
          <a:xfrm>
            <a:off x="281613" y="192383"/>
            <a:ext cx="7960179" cy="1015663"/>
          </a:xfrm>
          <a:prstGeom prst="rect">
            <a:avLst/>
          </a:prstGeom>
        </p:spPr>
        <p:txBody>
          <a:bodyPr wrap="square">
            <a:spAutoFit/>
          </a:bodyPr>
          <a:lstStyle/>
          <a:p>
            <a:r>
              <a:rPr lang="en-US" sz="2000" dirty="0">
                <a:solidFill>
                  <a:srgbClr val="FFC000"/>
                </a:solidFill>
                <a:latin typeface="+mj-lt"/>
                <a:ea typeface="SimSun" panose="02010600030101010101" pitchFamily="2" charset="-122"/>
              </a:rPr>
              <a:t>Effect of number of stages on the collection efficiency using four types of laboratory-generated aerosols: a) Sodium Chloride; b) Ammonium Nitrate aerosols- Sampling Flow= 5 LPM</a:t>
            </a:r>
            <a:endParaRPr lang="en-US" sz="2000" dirty="0">
              <a:solidFill>
                <a:srgbClr val="FFC000"/>
              </a:solidFill>
              <a:latin typeface="+mj-lt"/>
            </a:endParaRPr>
          </a:p>
        </p:txBody>
      </p:sp>
      <p:pic>
        <p:nvPicPr>
          <p:cNvPr id="3" name="Picture 2">
            <a:extLst>
              <a:ext uri="{FF2B5EF4-FFF2-40B4-BE49-F238E27FC236}">
                <a16:creationId xmlns:a16="http://schemas.microsoft.com/office/drawing/2014/main" id="{203530AA-5BD8-5F44-8785-F5F38938EA6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14116" y="1774999"/>
            <a:ext cx="4282610" cy="3526971"/>
          </a:xfrm>
          <a:prstGeom prst="rect">
            <a:avLst/>
          </a:prstGeom>
        </p:spPr>
      </p:pic>
      <p:pic>
        <p:nvPicPr>
          <p:cNvPr id="4" name="Picture 3">
            <a:extLst>
              <a:ext uri="{FF2B5EF4-FFF2-40B4-BE49-F238E27FC236}">
                <a16:creationId xmlns:a16="http://schemas.microsoft.com/office/drawing/2014/main" id="{4FF79721-95D8-0A4A-B791-9E4B2527130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81239" y="1774999"/>
            <a:ext cx="3983565" cy="3526971"/>
          </a:xfrm>
          <a:prstGeom prst="rect">
            <a:avLst/>
          </a:prstGeom>
        </p:spPr>
      </p:pic>
    </p:spTree>
    <p:extLst>
      <p:ext uri="{BB962C8B-B14F-4D97-AF65-F5344CB8AC3E}">
        <p14:creationId xmlns:p14="http://schemas.microsoft.com/office/powerpoint/2010/main" val="3475137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CF460B-2E61-AB41-AE6E-8B8FF9429EB3}"/>
              </a:ext>
            </a:extLst>
          </p:cNvPr>
          <p:cNvSpPr/>
          <p:nvPr/>
        </p:nvSpPr>
        <p:spPr>
          <a:xfrm>
            <a:off x="280416" y="444191"/>
            <a:ext cx="7200900" cy="1323439"/>
          </a:xfrm>
          <a:prstGeom prst="rect">
            <a:avLst/>
          </a:prstGeom>
        </p:spPr>
        <p:txBody>
          <a:bodyPr wrap="square">
            <a:spAutoFit/>
          </a:bodyPr>
          <a:lstStyle/>
          <a:p>
            <a:pPr algn="ctr"/>
            <a:r>
              <a:rPr lang="en-US" sz="2000" dirty="0">
                <a:solidFill>
                  <a:srgbClr val="FFC000"/>
                </a:solidFill>
                <a:latin typeface="+mj-lt"/>
                <a:ea typeface="SimSun" panose="02010600030101010101" pitchFamily="2" charset="-122"/>
                <a:cs typeface="Arial" panose="020B0604020202020204" pitchFamily="34" charset="0"/>
              </a:rPr>
              <a:t>Number-based size distribution of concentrated ambient aerosols before and after the diffusion battery. Error bars correspond to one standard error (SE).</a:t>
            </a:r>
          </a:p>
          <a:p>
            <a:pPr algn="ctr"/>
            <a:r>
              <a:rPr lang="en-US" sz="2000" dirty="0">
                <a:solidFill>
                  <a:srgbClr val="FFC000"/>
                </a:solidFill>
                <a:latin typeface="+mj-lt"/>
                <a:ea typeface="SimSun" panose="02010600030101010101" pitchFamily="2" charset="-122"/>
                <a:cs typeface="Arial" panose="020B0604020202020204" pitchFamily="34" charset="0"/>
              </a:rPr>
              <a:t> </a:t>
            </a:r>
          </a:p>
        </p:txBody>
      </p:sp>
      <p:pic>
        <p:nvPicPr>
          <p:cNvPr id="3" name="Picture 2">
            <a:extLst>
              <a:ext uri="{FF2B5EF4-FFF2-40B4-BE49-F238E27FC236}">
                <a16:creationId xmlns:a16="http://schemas.microsoft.com/office/drawing/2014/main" id="{62A44134-E014-C745-81E6-173974DB4EDA}"/>
              </a:ext>
            </a:extLst>
          </p:cNvPr>
          <p:cNvPicPr/>
          <p:nvPr/>
        </p:nvPicPr>
        <p:blipFill>
          <a:blip r:embed="rId2"/>
          <a:stretch>
            <a:fillRect/>
          </a:stretch>
        </p:blipFill>
        <p:spPr>
          <a:xfrm>
            <a:off x="1464068" y="1679288"/>
            <a:ext cx="5571162" cy="3909212"/>
          </a:xfrm>
          <a:prstGeom prst="rect">
            <a:avLst/>
          </a:prstGeom>
        </p:spPr>
      </p:pic>
    </p:spTree>
    <p:extLst>
      <p:ext uri="{BB962C8B-B14F-4D97-AF65-F5344CB8AC3E}">
        <p14:creationId xmlns:p14="http://schemas.microsoft.com/office/powerpoint/2010/main" val="13746115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526" y="217971"/>
            <a:ext cx="8382000" cy="6370974"/>
          </a:xfrm>
          <a:prstGeom prst="rect">
            <a:avLst/>
          </a:prstGeom>
          <a:noFill/>
        </p:spPr>
        <p:txBody>
          <a:bodyPr wrap="square" rtlCol="0">
            <a:spAutoFit/>
          </a:bodyPr>
          <a:lstStyle/>
          <a:p>
            <a:r>
              <a:rPr lang="en-US" sz="2400" dirty="0">
                <a:solidFill>
                  <a:srgbClr val="FAC090"/>
                </a:solidFill>
              </a:rPr>
              <a:t>Acknowledgements </a:t>
            </a:r>
          </a:p>
          <a:p>
            <a:endParaRPr lang="en-US" sz="2400" dirty="0"/>
          </a:p>
          <a:p>
            <a:endParaRPr lang="en-US" sz="2400" dirty="0"/>
          </a:p>
          <a:p>
            <a:r>
              <a:rPr lang="en-US" sz="2400" dirty="0"/>
              <a:t>These studies have been supported by :</a:t>
            </a:r>
          </a:p>
          <a:p>
            <a:endParaRPr lang="en-US" sz="2400" dirty="0"/>
          </a:p>
          <a:p>
            <a:pPr marL="342900" indent="-342900">
              <a:buFont typeface="Arial"/>
              <a:buChar char="•"/>
            </a:pPr>
            <a:r>
              <a:rPr lang="en-US" sz="2400" dirty="0"/>
              <a:t>The South Coast Air Quality Management District (AQMD) through award number #11527</a:t>
            </a:r>
          </a:p>
          <a:p>
            <a:pPr marL="342900" indent="-342900">
              <a:buFont typeface="Arial"/>
              <a:buChar char="•"/>
            </a:pPr>
            <a:endParaRPr lang="en-US" sz="2400" dirty="0"/>
          </a:p>
          <a:p>
            <a:pPr marL="342900" indent="-342900">
              <a:buFont typeface="Arial"/>
              <a:buChar char="•"/>
            </a:pPr>
            <a:r>
              <a:rPr lang="en-US" sz="2400" dirty="0"/>
              <a:t>NIH award number #85253 to the University of Southern California (USC). </a:t>
            </a:r>
          </a:p>
          <a:p>
            <a:pPr marL="342900" indent="-342900">
              <a:buFont typeface="Arial"/>
              <a:buChar char="•"/>
            </a:pPr>
            <a:endParaRPr lang="en-US" sz="2400" dirty="0"/>
          </a:p>
          <a:p>
            <a:pPr marL="342900" indent="-342900">
              <a:buFont typeface="Arial"/>
              <a:buChar char="•"/>
            </a:pPr>
            <a:r>
              <a:rPr lang="en-US" sz="2400" dirty="0"/>
              <a:t>The research described herein has not been subjected to the agency’s required peer and policy review and therefore does not necessarily reflect the views of the agency, and no official endorsement should be inferred. Mention of trade names or commercial products does not constitute an endorsement or recommendation for use.</a:t>
            </a:r>
          </a:p>
        </p:txBody>
      </p:sp>
    </p:spTree>
    <p:extLst>
      <p:ext uri="{BB962C8B-B14F-4D97-AF65-F5344CB8AC3E}">
        <p14:creationId xmlns:p14="http://schemas.microsoft.com/office/powerpoint/2010/main" val="3786584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80181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3048000"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6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181350"/>
            <a:ext cx="4114800" cy="367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486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76200"/>
            <a:ext cx="2667000" cy="378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9" name="TextBox 1"/>
          <p:cNvSpPr txBox="1">
            <a:spLocks noChangeArrowheads="1"/>
          </p:cNvSpPr>
          <p:nvPr/>
        </p:nvSpPr>
        <p:spPr bwMode="auto">
          <a:xfrm>
            <a:off x="6172200" y="304800"/>
            <a:ext cx="22860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b="1" dirty="0">
                <a:solidFill>
                  <a:srgbClr val="FF0000"/>
                </a:solidFill>
              </a:rPr>
              <a:t>Impactor</a:t>
            </a:r>
          </a:p>
          <a:p>
            <a:pPr eaLnBrk="1" hangingPunct="1"/>
            <a:endParaRPr lang="en-US" dirty="0"/>
          </a:p>
          <a:p>
            <a:pPr eaLnBrk="1" hangingPunct="1"/>
            <a:endParaRPr lang="en-US" dirty="0"/>
          </a:p>
          <a:p>
            <a:pPr eaLnBrk="1" hangingPunct="1"/>
            <a:endParaRPr lang="en-US" dirty="0"/>
          </a:p>
          <a:p>
            <a:pPr eaLnBrk="1" hangingPunct="1"/>
            <a:r>
              <a:rPr lang="en-US" b="1" dirty="0">
                <a:solidFill>
                  <a:srgbClr val="FFFF00"/>
                </a:solidFill>
              </a:rPr>
              <a:t>Filter Sampler </a:t>
            </a:r>
          </a:p>
        </p:txBody>
      </p:sp>
      <p:cxnSp>
        <p:nvCxnSpPr>
          <p:cNvPr id="4" name="Straight Arrow Connector 3"/>
          <p:cNvCxnSpPr/>
          <p:nvPr/>
        </p:nvCxnSpPr>
        <p:spPr>
          <a:xfrm flipH="1">
            <a:off x="5257800" y="533400"/>
            <a:ext cx="838200" cy="914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4267200" y="2209800"/>
            <a:ext cx="2438400" cy="2667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010400" y="2133600"/>
            <a:ext cx="381000" cy="144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09800" y="381000"/>
            <a:ext cx="3886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7230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1"/>
</p:tagLst>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Black .thmx</Template>
  <TotalTime>884</TotalTime>
  <Words>4599</Words>
  <Application>Microsoft Macintosh PowerPoint</Application>
  <PresentationFormat>On-screen Show (4:3)</PresentationFormat>
  <Paragraphs>585</Paragraphs>
  <Slides>85</Slides>
  <Notes>21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4</vt:i4>
      </vt:variant>
      <vt:variant>
        <vt:lpstr>Slide Titles</vt:lpstr>
      </vt:variant>
      <vt:variant>
        <vt:i4>85</vt:i4>
      </vt:variant>
    </vt:vector>
  </HeadingPairs>
  <TitlesOfParts>
    <vt:vector size="98" baseType="lpstr">
      <vt:lpstr>MS PGothic</vt:lpstr>
      <vt:lpstr>SimSun</vt:lpstr>
      <vt:lpstr>Arial</vt:lpstr>
      <vt:lpstr>Calibri</vt:lpstr>
      <vt:lpstr>Courier New</vt:lpstr>
      <vt:lpstr>Helvetica</vt:lpstr>
      <vt:lpstr>MS Reference Sans Serif</vt:lpstr>
      <vt:lpstr>Times New Roman</vt:lpstr>
      <vt:lpstr> Black </vt:lpstr>
      <vt:lpstr>Photo Editor Photo</vt:lpstr>
      <vt:lpstr>Equation</vt:lpstr>
      <vt:lpstr>Chart</vt:lpstr>
      <vt:lpstr>SigmaPlotGraphicObject.10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PM Chemistry and Toxicity</vt:lpstr>
      <vt:lpstr>Use of the On line sampler for near- continuous measurement of toxic metals  Ion Selective Electrodes (ISE)</vt:lpstr>
      <vt:lpstr>PowerPoint Presentation</vt:lpstr>
      <vt:lpstr>PowerPoint Presentation</vt:lpstr>
      <vt:lpstr>PowerPoint Presentation</vt:lpstr>
      <vt:lpstr>PowerPoint Presentation</vt:lpstr>
      <vt:lpstr>PowerPoint Presentation</vt:lpstr>
      <vt:lpstr>System configuration for on line measurements of Fe, Cr and Mn</vt:lpstr>
      <vt:lpstr>PowerPoint Presentation</vt:lpstr>
      <vt:lpstr>PowerPoint Presentation</vt:lpstr>
      <vt:lpstr>PowerPoint Presentation</vt:lpstr>
      <vt:lpstr>Development and evaluation of a high-volume cascade impactor with gelatin filter substrates for the collection of particulate matter (PM) of different sizes </vt:lpstr>
      <vt:lpstr>PowerPoint Presentation</vt:lpstr>
      <vt:lpstr>PowerPoint Presentation</vt:lpstr>
      <vt:lpstr>Particle mass collection of the cascade impactor vs a reference sampler (the Sioutas Five-stage Cascade Impactor, PCIS, SKC Inc) using lab generated aerosols</vt:lpstr>
      <vt:lpstr>PowerPoint Presentation</vt:lpstr>
      <vt:lpstr>PowerPoint Presentation</vt:lpstr>
      <vt:lpstr>PowerPoint Presentation</vt:lpstr>
      <vt:lpstr>PowerPoint Presentation</vt:lpstr>
      <vt:lpstr>PowerPoint Presentation</vt:lpstr>
      <vt:lpstr>PowerPoint Presentation</vt:lpstr>
      <vt:lpstr>Development of an Online Monitor for Ambient Total and Water-soluble Organic Carbon (TOC and WSOC) Measurements </vt:lpstr>
      <vt:lpstr>Methodology (Instrumentation)</vt:lpstr>
      <vt:lpstr>Results – Diurnal profile of Total Organic Carbon (TOC)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Constantinos Sioutas</dc:creator>
  <cp:lastModifiedBy>Constantinos Sioutas</cp:lastModifiedBy>
  <cp:revision>188</cp:revision>
  <dcterms:created xsi:type="dcterms:W3CDTF">2013-05-05T21:09:48Z</dcterms:created>
  <dcterms:modified xsi:type="dcterms:W3CDTF">2023-12-22T12:17:23Z</dcterms:modified>
</cp:coreProperties>
</file>